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5"/>
  </p:notesMasterIdLst>
  <p:handoutMasterIdLst>
    <p:handoutMasterId r:id="rId66"/>
  </p:handoutMasterIdLst>
  <p:sldIdLst>
    <p:sldId id="269" r:id="rId2"/>
    <p:sldId id="513" r:id="rId3"/>
    <p:sldId id="514" r:id="rId4"/>
    <p:sldId id="515" r:id="rId5"/>
    <p:sldId id="516" r:id="rId6"/>
    <p:sldId id="517" r:id="rId7"/>
    <p:sldId id="519" r:id="rId8"/>
    <p:sldId id="501" r:id="rId9"/>
    <p:sldId id="523" r:id="rId10"/>
    <p:sldId id="522" r:id="rId11"/>
    <p:sldId id="524" r:id="rId12"/>
    <p:sldId id="512" r:id="rId13"/>
    <p:sldId id="521" r:id="rId14"/>
    <p:sldId id="502" r:id="rId15"/>
    <p:sldId id="503" r:id="rId16"/>
    <p:sldId id="504" r:id="rId17"/>
    <p:sldId id="505" r:id="rId18"/>
    <p:sldId id="506" r:id="rId19"/>
    <p:sldId id="507" r:id="rId20"/>
    <p:sldId id="508" r:id="rId21"/>
    <p:sldId id="509" r:id="rId22"/>
    <p:sldId id="500" r:id="rId23"/>
    <p:sldId id="472" r:id="rId24"/>
    <p:sldId id="476" r:id="rId25"/>
    <p:sldId id="464" r:id="rId26"/>
    <p:sldId id="479" r:id="rId27"/>
    <p:sldId id="525" r:id="rId28"/>
    <p:sldId id="526" r:id="rId29"/>
    <p:sldId id="527" r:id="rId30"/>
    <p:sldId id="482" r:id="rId31"/>
    <p:sldId id="481" r:id="rId32"/>
    <p:sldId id="485" r:id="rId33"/>
    <p:sldId id="484" r:id="rId34"/>
    <p:sldId id="488" r:id="rId35"/>
    <p:sldId id="487" r:id="rId36"/>
    <p:sldId id="486" r:id="rId37"/>
    <p:sldId id="490" r:id="rId38"/>
    <p:sldId id="491" r:id="rId39"/>
    <p:sldId id="492" r:id="rId40"/>
    <p:sldId id="489" r:id="rId41"/>
    <p:sldId id="511" r:id="rId42"/>
    <p:sldId id="483" r:id="rId43"/>
    <p:sldId id="495" r:id="rId44"/>
    <p:sldId id="494" r:id="rId45"/>
    <p:sldId id="496" r:id="rId46"/>
    <p:sldId id="498" r:id="rId47"/>
    <p:sldId id="497" r:id="rId48"/>
    <p:sldId id="532" r:id="rId49"/>
    <p:sldId id="533" r:id="rId50"/>
    <p:sldId id="535" r:id="rId51"/>
    <p:sldId id="534" r:id="rId52"/>
    <p:sldId id="537" r:id="rId53"/>
    <p:sldId id="536" r:id="rId54"/>
    <p:sldId id="538" r:id="rId55"/>
    <p:sldId id="539" r:id="rId56"/>
    <p:sldId id="540" r:id="rId57"/>
    <p:sldId id="541" r:id="rId58"/>
    <p:sldId id="545" r:id="rId59"/>
    <p:sldId id="547" r:id="rId60"/>
    <p:sldId id="542" r:id="rId61"/>
    <p:sldId id="543" r:id="rId62"/>
    <p:sldId id="546" r:id="rId63"/>
    <p:sldId id="32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61" userDrawn="1">
          <p15:clr>
            <a:srgbClr val="A4A3A4"/>
          </p15:clr>
        </p15:guide>
        <p15:guide id="4" pos="7219" userDrawn="1">
          <p15:clr>
            <a:srgbClr val="A4A3A4"/>
          </p15:clr>
        </p15:guide>
        <p15:guide id="5" orient="horz" pos="8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0D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9" autoAdjust="0"/>
    <p:restoredTop sz="94660"/>
  </p:normalViewPr>
  <p:slideViewPr>
    <p:cSldViewPr snapToGrid="0" showGuides="1">
      <p:cViewPr varScale="1">
        <p:scale>
          <a:sx n="116" d="100"/>
          <a:sy n="116" d="100"/>
        </p:scale>
        <p:origin x="408" y="84"/>
      </p:cViewPr>
      <p:guideLst>
        <p:guide orient="horz" pos="2160"/>
        <p:guide pos="3840"/>
        <p:guide pos="461"/>
        <p:guide pos="7219"/>
        <p:guide orient="horz" pos="867"/>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6" d="100"/>
          <a:sy n="66" d="100"/>
        </p:scale>
        <p:origin x="2280"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4F44D-5D97-406A-BA0E-58D163AAE4C6}" type="datetimeFigureOut">
              <a:rPr lang="zh-CN" altLang="en-US" smtClean="0"/>
              <a:pPr/>
              <a:t>2023/3/28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CD462-4244-45FD-AE81-8D4A47C32CB1}" type="slidenum">
              <a:rPr lang="zh-CN" altLang="en-US" smtClean="0"/>
              <a:pPr/>
              <a:t>‹#›</a:t>
            </a:fld>
            <a:endParaRPr lang="zh-CN" altLang="en-US"/>
          </a:p>
        </p:txBody>
      </p:sp>
    </p:spTree>
    <p:extLst>
      <p:ext uri="{BB962C8B-B14F-4D97-AF65-F5344CB8AC3E}">
        <p14:creationId xmlns:p14="http://schemas.microsoft.com/office/powerpoint/2010/main" val="2260767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2B2DD-681E-48D7-A961-2116EC31A552}" type="datetimeFigureOut">
              <a:rPr lang="zh-CN" altLang="en-US" smtClean="0"/>
              <a:pPr/>
              <a:t>2023/3/28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B16A2-B07D-4345-8CFE-24C5379642B6}" type="slidenum">
              <a:rPr lang="zh-CN" altLang="en-US" smtClean="0"/>
              <a:pPr/>
              <a:t>‹#›</a:t>
            </a:fld>
            <a:endParaRPr lang="zh-CN" altLang="en-US"/>
          </a:p>
        </p:txBody>
      </p:sp>
    </p:spTree>
    <p:extLst>
      <p:ext uri="{BB962C8B-B14F-4D97-AF65-F5344CB8AC3E}">
        <p14:creationId xmlns:p14="http://schemas.microsoft.com/office/powerpoint/2010/main" val="308875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Reference sources often relate to the core understandings of a topic. Information has often been reviewed and tested many times before inclusion. Focused, raw data is often not included, but background and analysis may be given in great detail.</a:t>
            </a:r>
            <a:endParaRPr lang="zh-CN" altLang="en-US" dirty="0"/>
          </a:p>
        </p:txBody>
      </p:sp>
      <p:sp>
        <p:nvSpPr>
          <p:cNvPr id="4" name="灯片编号占位符 3"/>
          <p:cNvSpPr>
            <a:spLocks noGrp="1"/>
          </p:cNvSpPr>
          <p:nvPr>
            <p:ph type="sldNum" sz="quarter" idx="5"/>
          </p:nvPr>
        </p:nvSpPr>
        <p:spPr/>
        <p:txBody>
          <a:bodyPr/>
          <a:lstStyle/>
          <a:p>
            <a:fld id="{0D8B16A2-B07D-4345-8CFE-24C5379642B6}" type="slidenum">
              <a:rPr lang="zh-CN" altLang="en-US" smtClean="0"/>
              <a:t>6</a:t>
            </a:fld>
            <a:endParaRPr lang="zh-CN" altLang="en-US"/>
          </a:p>
        </p:txBody>
      </p:sp>
    </p:spTree>
    <p:extLst>
      <p:ext uri="{BB962C8B-B14F-4D97-AF65-F5344CB8AC3E}">
        <p14:creationId xmlns:p14="http://schemas.microsoft.com/office/powerpoint/2010/main" val="449035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7D061E9-5F48-4115-BE48-914AC173A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p:blipFill>
        <p:spPr>
          <a:xfrm>
            <a:off x="1" y="0"/>
            <a:ext cx="12192000" cy="4838700"/>
          </a:xfrm>
          <a:prstGeom prst="rect">
            <a:avLst/>
          </a:prstGeom>
        </p:spPr>
      </p:pic>
      <p:sp>
        <p:nvSpPr>
          <p:cNvPr id="8" name="矩形 7">
            <a:extLst>
              <a:ext uri="{FF2B5EF4-FFF2-40B4-BE49-F238E27FC236}">
                <a16:creationId xmlns:a16="http://schemas.microsoft.com/office/drawing/2014/main" xmlns="" id="{FC01BB0B-2D72-4E2A-960F-100DE7BC2916}"/>
              </a:ext>
            </a:extLst>
          </p:cNvPr>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E708FD29-E5FF-45D0-8C56-521EFCD4671E}"/>
              </a:ext>
            </a:extLst>
          </p:cNvPr>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xmlns="" id="{EC3528A6-1246-4663-9037-BF31F2A75F6B}"/>
              </a:ext>
            </a:extLst>
          </p:cNvPr>
          <p:cNvGrpSpPr/>
          <p:nvPr userDrawn="1"/>
        </p:nvGrpSpPr>
        <p:grpSpPr>
          <a:xfrm>
            <a:off x="10220325" y="512763"/>
            <a:ext cx="1239777" cy="388521"/>
            <a:chOff x="2571750" y="2305050"/>
            <a:chExt cx="7107238" cy="2227263"/>
          </a:xfrm>
          <a:solidFill>
            <a:schemeClr val="bg1"/>
          </a:solidFill>
        </p:grpSpPr>
        <p:sp>
          <p:nvSpPr>
            <p:cNvPr id="11" name="Freeform 5">
              <a:extLst>
                <a:ext uri="{FF2B5EF4-FFF2-40B4-BE49-F238E27FC236}">
                  <a16:creationId xmlns:a16="http://schemas.microsoft.com/office/drawing/2014/main" xmlns="" id="{51F2E94B-D27C-4330-8328-CAB39C100B91}"/>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xmlns="" id="{2C05FFAB-3B05-4F52-80D4-2C354E2F77CB}"/>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xmlns="" id="{8EF47187-75D7-4773-B556-9B395B742B67}"/>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xmlns="" id="{987210A5-F3AF-4C8A-B9B0-B00E7D5809AC}"/>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xmlns="" id="{CBBE87A5-23D9-434A-8828-7E0C337CF4A5}"/>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xmlns="" id="{716168D8-B414-4455-B6B9-54A216B67F6E}"/>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xmlns="" id="{739D69C3-510F-4B02-80EB-50D23ECDE2BF}"/>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xmlns="" id="{A44605F9-EE27-49D0-A5BD-3615F1DC0A8B}"/>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xmlns="" id="{156B38CB-CD6D-4023-9C0F-5D83D0347713}"/>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xmlns="" id="{9FB5C94E-87D7-4812-9633-4FDDE528CD39}"/>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xmlns="" id="{BABEA8C6-FDC9-4A91-B215-7F1634E53E36}"/>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xmlns="" id="{3426B14D-5377-417E-B131-404235AC9750}"/>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xmlns="" id="{121E2E67-4767-4710-B288-FE3F7452DAC3}"/>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xmlns="" id="{FAFF1944-1732-4878-A0A1-52C5DA9D94DA}"/>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xmlns="" id="{EF40F8D9-9750-45B2-8D64-3FFA526DE660}"/>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xmlns="" id="{95C8A50F-62EC-4B39-ABC9-CF7F6CE56376}"/>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xmlns="" id="{90B32A60-420C-4441-B653-7D6FA22EC362}"/>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xmlns="" id="{3621D548-F7BF-4BC9-B8DE-651F41B998BA}"/>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xmlns="" id="{FE949328-54B4-476A-A3AF-B9D5AF18D5D0}"/>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xmlns="" id="{165AF9DD-F60B-430A-BB2B-8B6C2568F061}"/>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xmlns="" id="{B37F3C97-1867-4569-8D32-97552BCB0FE3}"/>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xmlns="" id="{B996A3BA-74DB-40E6-9504-C793E67B6E75}"/>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xmlns="" id="{B0301818-0B96-40D7-9E26-4A52C9B2FF1E}"/>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xmlns="" id="{0533DDDE-1AF1-4EEB-96A7-E9B1D8C534D8}"/>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xmlns="" id="{31A20DF9-F278-4571-8C1A-CAE37BBF4017}"/>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xmlns="" id="{F7B51AC2-4827-40EA-84AC-6728B35482B6}"/>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xmlns="" id="{894CDD51-6BE4-4551-AE43-0FD14ED06C15}"/>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xmlns="" id="{AF299180-DA2A-400C-842A-31512849D22D}"/>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xmlns="" id="{61F5DF7A-0950-43DE-803F-B38F93F3D00A}"/>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xmlns="" id="{3772478F-E86B-4F37-A25C-BDDAD1716B82}"/>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xmlns="" id="{19771172-4598-464C-A110-FA9049BE8E68}"/>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xmlns="" id="{6B05E880-8CF0-4250-B815-9FB152A5A0B9}"/>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xmlns="" id="{285DFCA8-8604-4ABA-A0AF-726B7B13DCB7}"/>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xmlns="" id="{DEE5BE96-9E16-48CC-BA0B-FB2C937392B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xmlns="" id="{ACDB6740-7292-436C-9AF5-077FEE030AC4}"/>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xmlns="" id="{095303F6-8623-4221-A8CA-EBD20C44525A}"/>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xmlns="" id="{F364F8F8-54F4-402A-8786-427391639EF2}"/>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a:extLst>
                <a:ext uri="{FF2B5EF4-FFF2-40B4-BE49-F238E27FC236}">
                  <a16:creationId xmlns:a16="http://schemas.microsoft.com/office/drawing/2014/main" xmlns="" id="{A9C353D8-6BCD-4655-8F62-2B19F39465B9}"/>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a:extLst>
                <a:ext uri="{FF2B5EF4-FFF2-40B4-BE49-F238E27FC236}">
                  <a16:creationId xmlns:a16="http://schemas.microsoft.com/office/drawing/2014/main" xmlns="" id="{52B1D646-5ABB-47DA-808A-C8C60BFB497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a:extLst>
                <a:ext uri="{FF2B5EF4-FFF2-40B4-BE49-F238E27FC236}">
                  <a16:creationId xmlns:a16="http://schemas.microsoft.com/office/drawing/2014/main" xmlns="" id="{480CF407-A352-4E8E-BEE0-A8E91555BA1B}"/>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a:extLst>
                <a:ext uri="{FF2B5EF4-FFF2-40B4-BE49-F238E27FC236}">
                  <a16:creationId xmlns:a16="http://schemas.microsoft.com/office/drawing/2014/main" xmlns="" id="{0DDDCEEC-7EB5-453E-BCFC-4E7DD09BF82B}"/>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a:extLst>
                <a:ext uri="{FF2B5EF4-FFF2-40B4-BE49-F238E27FC236}">
                  <a16:creationId xmlns:a16="http://schemas.microsoft.com/office/drawing/2014/main" xmlns="" id="{BCC8F17C-FD66-4884-906A-047726DEA942}"/>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a:extLst>
                <a:ext uri="{FF2B5EF4-FFF2-40B4-BE49-F238E27FC236}">
                  <a16:creationId xmlns:a16="http://schemas.microsoft.com/office/drawing/2014/main" xmlns="" id="{1940A159-6C23-4D19-AF47-0C35A527AFAB}"/>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8">
              <a:extLst>
                <a:ext uri="{FF2B5EF4-FFF2-40B4-BE49-F238E27FC236}">
                  <a16:creationId xmlns:a16="http://schemas.microsoft.com/office/drawing/2014/main" xmlns="" id="{074CCF06-DB17-41FB-AA61-CC6B647EC476}"/>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9">
              <a:extLst>
                <a:ext uri="{FF2B5EF4-FFF2-40B4-BE49-F238E27FC236}">
                  <a16:creationId xmlns:a16="http://schemas.microsoft.com/office/drawing/2014/main" xmlns="" id="{B3ABB5A3-8045-4E99-B28F-2818352E8F66}"/>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0">
              <a:extLst>
                <a:ext uri="{FF2B5EF4-FFF2-40B4-BE49-F238E27FC236}">
                  <a16:creationId xmlns:a16="http://schemas.microsoft.com/office/drawing/2014/main" xmlns="" id="{FA0C4FC6-1891-4F50-82A3-9BDC3A953954}"/>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1">
              <a:extLst>
                <a:ext uri="{FF2B5EF4-FFF2-40B4-BE49-F238E27FC236}">
                  <a16:creationId xmlns:a16="http://schemas.microsoft.com/office/drawing/2014/main" xmlns="" id="{5BDCA2B7-2F40-4CBD-9332-9583AA6A3F0B}"/>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2">
              <a:extLst>
                <a:ext uri="{FF2B5EF4-FFF2-40B4-BE49-F238E27FC236}">
                  <a16:creationId xmlns:a16="http://schemas.microsoft.com/office/drawing/2014/main" xmlns="" id="{B631E96B-EA7D-4CD5-B5CD-8201FBF25E27}"/>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3">
              <a:extLst>
                <a:ext uri="{FF2B5EF4-FFF2-40B4-BE49-F238E27FC236}">
                  <a16:creationId xmlns:a16="http://schemas.microsoft.com/office/drawing/2014/main" xmlns="" id="{A7C830BC-D062-465B-AA1D-2BFFF9071E21}"/>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4">
              <a:extLst>
                <a:ext uri="{FF2B5EF4-FFF2-40B4-BE49-F238E27FC236}">
                  <a16:creationId xmlns:a16="http://schemas.microsoft.com/office/drawing/2014/main" xmlns="" id="{571C0292-D235-45E3-B75F-4E274057F0CA}"/>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5">
              <a:extLst>
                <a:ext uri="{FF2B5EF4-FFF2-40B4-BE49-F238E27FC236}">
                  <a16:creationId xmlns:a16="http://schemas.microsoft.com/office/drawing/2014/main" xmlns="" id="{9137C0AD-4120-441A-A855-D5D05A08B733}"/>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
              <a:extLst>
                <a:ext uri="{FF2B5EF4-FFF2-40B4-BE49-F238E27FC236}">
                  <a16:creationId xmlns:a16="http://schemas.microsoft.com/office/drawing/2014/main" xmlns="" id="{6F1B93EF-8007-47E8-BDEB-02A96195E8E3}"/>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7">
              <a:extLst>
                <a:ext uri="{FF2B5EF4-FFF2-40B4-BE49-F238E27FC236}">
                  <a16:creationId xmlns:a16="http://schemas.microsoft.com/office/drawing/2014/main" xmlns="" id="{7E9AA1D9-6F1E-4558-80DD-BEF44C6CF0F4}"/>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8">
              <a:extLst>
                <a:ext uri="{FF2B5EF4-FFF2-40B4-BE49-F238E27FC236}">
                  <a16:creationId xmlns:a16="http://schemas.microsoft.com/office/drawing/2014/main" xmlns="" id="{51F5D79B-7EA3-47AB-9F47-5F00F1D885B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
              <a:extLst>
                <a:ext uri="{FF2B5EF4-FFF2-40B4-BE49-F238E27FC236}">
                  <a16:creationId xmlns:a16="http://schemas.microsoft.com/office/drawing/2014/main" xmlns="" id="{59B39735-BFBF-4B94-AA25-8F25D8535FA2}"/>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0">
              <a:extLst>
                <a:ext uri="{FF2B5EF4-FFF2-40B4-BE49-F238E27FC236}">
                  <a16:creationId xmlns:a16="http://schemas.microsoft.com/office/drawing/2014/main" xmlns="" id="{8E210FBA-43BE-4D5C-BAC0-78D8712F0A05}"/>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1">
              <a:extLst>
                <a:ext uri="{FF2B5EF4-FFF2-40B4-BE49-F238E27FC236}">
                  <a16:creationId xmlns:a16="http://schemas.microsoft.com/office/drawing/2014/main" xmlns="" id="{CC344748-B180-4212-98AC-295E380630A1}"/>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2">
              <a:extLst>
                <a:ext uri="{FF2B5EF4-FFF2-40B4-BE49-F238E27FC236}">
                  <a16:creationId xmlns:a16="http://schemas.microsoft.com/office/drawing/2014/main" xmlns="" id="{92EE1DDC-74FB-4748-87A2-B1C55C096119}"/>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3">
              <a:extLst>
                <a:ext uri="{FF2B5EF4-FFF2-40B4-BE49-F238E27FC236}">
                  <a16:creationId xmlns:a16="http://schemas.microsoft.com/office/drawing/2014/main" xmlns="" id="{C34D1054-2480-4D76-A9DC-CC0788965658}"/>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4966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A0D4B2-5EB8-4566-9226-7FAC79224C9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1BE5AEE-07F8-49DF-AD94-4819F971D2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C3F765FD-706A-4EBB-9809-9A9B205D9D38}"/>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EC252201-A6E3-45BF-ABE0-43243CABD9C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9E30B1B9-28E4-4392-8179-3B713A9B484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5646C521-B4E0-44CB-B72D-B10393CB5084}"/>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8" name="页脚占位符 7">
            <a:extLst>
              <a:ext uri="{FF2B5EF4-FFF2-40B4-BE49-F238E27FC236}">
                <a16:creationId xmlns:a16="http://schemas.microsoft.com/office/drawing/2014/main" xmlns="" id="{15941805-C628-4222-BCF7-C4FF587A8F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F95F0B3F-4D9D-4FF6-BBA8-33B18244B7B8}"/>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3417378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CFCBE0-9B95-4C5C-88E8-C6FA105481E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B45D5D5-CD34-45B8-84F8-595A42298778}"/>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4" name="页脚占位符 3">
            <a:extLst>
              <a:ext uri="{FF2B5EF4-FFF2-40B4-BE49-F238E27FC236}">
                <a16:creationId xmlns:a16="http://schemas.microsoft.com/office/drawing/2014/main" xmlns="" id="{908DC862-C219-43D5-BB04-4D79CB1865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546BB1E0-EB73-4D32-BA78-7A12C51E7E4F}"/>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903264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EEF64566-9E96-48FA-A46E-97C17B325DFC}"/>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3" name="页脚占位符 2">
            <a:extLst>
              <a:ext uri="{FF2B5EF4-FFF2-40B4-BE49-F238E27FC236}">
                <a16:creationId xmlns:a16="http://schemas.microsoft.com/office/drawing/2014/main" xmlns="" id="{9D088989-4B78-4080-B5E0-3561AF5E17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2F7654B0-E928-4F7F-AC26-B81196737C8D}"/>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339358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85D5E89-2F62-4317-A338-14A097FFE54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A2809C7-49EA-40AF-A5E7-13DCC517E50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7D657788-C095-40BA-9247-A876BD8A53E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72A4776-2EA3-4160-8EAA-67DCA0D09E07}"/>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6" name="页脚占位符 5">
            <a:extLst>
              <a:ext uri="{FF2B5EF4-FFF2-40B4-BE49-F238E27FC236}">
                <a16:creationId xmlns:a16="http://schemas.microsoft.com/office/drawing/2014/main" xmlns="" id="{1750EEFF-EC96-41CA-9B3C-3AE0147844B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0E2E7A2B-0A06-4BC4-9FCE-F19D4910910B}"/>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4178363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CB1BBDD-9D57-481D-8A8C-932337F633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64D24B6-E21A-45F4-AE66-1C675AE17A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4AE5EB0D-2B62-4AE1-BF37-167AFB1861E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B75A939-BA24-4217-B10F-7C0542B66491}"/>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6" name="页脚占位符 5">
            <a:extLst>
              <a:ext uri="{FF2B5EF4-FFF2-40B4-BE49-F238E27FC236}">
                <a16:creationId xmlns:a16="http://schemas.microsoft.com/office/drawing/2014/main" xmlns="" id="{1AE19834-ADE8-4EB9-A4E7-A4F5ACA4BE0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46F0B584-5D9F-4123-9178-C64462F7C9BF}"/>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4154464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6416E4-E3CC-4308-A602-DB69E560C75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0636BA9-8DCC-430D-B8DF-BA0F83E0C13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1E80B94-2F72-4126-927F-025567055C7B}"/>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5" name="页脚占位符 4">
            <a:extLst>
              <a:ext uri="{FF2B5EF4-FFF2-40B4-BE49-F238E27FC236}">
                <a16:creationId xmlns:a16="http://schemas.microsoft.com/office/drawing/2014/main" xmlns="" id="{A0D248B0-0CE7-4967-AE2C-75D351E963F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03B702A5-49C4-4D66-92AF-2C44A08BA7DA}"/>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3426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CF43D91-BF1F-4FA8-A5DF-1CD8DDE8A39B}"/>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F0A19BCA-D27F-413B-8ED0-B0F4C09C8D18}"/>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EDA9E79-BB54-47E7-AC5A-AF4785CD3F06}"/>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5" name="页脚占位符 4">
            <a:extLst>
              <a:ext uri="{FF2B5EF4-FFF2-40B4-BE49-F238E27FC236}">
                <a16:creationId xmlns:a16="http://schemas.microsoft.com/office/drawing/2014/main" xmlns="" id="{5878EF6E-6C0C-49C8-A334-ADB09594AA6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CD18F763-080A-4EAA-88AA-CC649D58FB55}"/>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242832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C6961A7-16FA-4109-86D3-EF267D85C1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92" b="15294"/>
          <a:stretch/>
        </p:blipFill>
        <p:spPr>
          <a:xfrm>
            <a:off x="-63501" y="0"/>
            <a:ext cx="4255933" cy="6858000"/>
          </a:xfrm>
          <a:prstGeom prst="rect">
            <a:avLst/>
          </a:prstGeom>
        </p:spPr>
      </p:pic>
      <p:sp>
        <p:nvSpPr>
          <p:cNvPr id="8" name="矩形 7">
            <a:extLst>
              <a:ext uri="{FF2B5EF4-FFF2-40B4-BE49-F238E27FC236}">
                <a16:creationId xmlns:a16="http://schemas.microsoft.com/office/drawing/2014/main" xmlns="" id="{16B73D80-151A-40BA-88B8-9944190DB71A}"/>
              </a:ext>
            </a:extLst>
          </p:cNvPr>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9F2404BF-E59B-4EAE-85A0-C98934AF6577}"/>
              </a:ext>
            </a:extLst>
          </p:cNvPr>
          <p:cNvPicPr>
            <a:picLocks noChangeAspect="1"/>
          </p:cNvPicPr>
          <p:nvPr userDrawn="1"/>
        </p:nvPicPr>
        <p:blipFill>
          <a:blip r:embed="rId3" cstate="print"/>
          <a:stretch>
            <a:fillRect/>
          </a:stretch>
        </p:blipFill>
        <p:spPr>
          <a:xfrm>
            <a:off x="355691" y="-82146"/>
            <a:ext cx="3853006" cy="3700593"/>
          </a:xfrm>
          <a:prstGeom prst="rect">
            <a:avLst/>
          </a:prstGeom>
        </p:spPr>
      </p:pic>
      <p:sp>
        <p:nvSpPr>
          <p:cNvPr id="70" name="文本框 69"/>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71" name="组合 70">
            <a:extLst>
              <a:ext uri="{FF2B5EF4-FFF2-40B4-BE49-F238E27FC236}">
                <a16:creationId xmlns:a16="http://schemas.microsoft.com/office/drawing/2014/main" xmlns="" id="{5C13A1F2-E32D-4CE9-8A59-A6844942CFB0}"/>
              </a:ext>
            </a:extLst>
          </p:cNvPr>
          <p:cNvGrpSpPr/>
          <p:nvPr userDrawn="1"/>
        </p:nvGrpSpPr>
        <p:grpSpPr>
          <a:xfrm>
            <a:off x="10560231" y="428430"/>
            <a:ext cx="375782" cy="381044"/>
            <a:chOff x="2571750" y="2347913"/>
            <a:chExt cx="2154238" cy="2184400"/>
          </a:xfrm>
          <a:solidFill>
            <a:srgbClr val="9C0C15"/>
          </a:solidFill>
        </p:grpSpPr>
        <p:sp>
          <p:nvSpPr>
            <p:cNvPr id="72"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68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631F9D89-9A64-46F8-84EA-BA5AB7228F82}"/>
              </a:ext>
            </a:extLst>
          </p:cNvPr>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xmlns="" id="{E1E078C3-0529-4DB0-A058-C0150954EF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74" t="33462" r="1274" b="30750"/>
          <a:stretch/>
        </p:blipFill>
        <p:spPr>
          <a:xfrm>
            <a:off x="0" y="1847850"/>
            <a:ext cx="12192000" cy="2990850"/>
          </a:xfrm>
          <a:prstGeom prst="rect">
            <a:avLst/>
          </a:prstGeom>
        </p:spPr>
      </p:pic>
      <p:pic>
        <p:nvPicPr>
          <p:cNvPr id="48" name="图片 47">
            <a:extLst>
              <a:ext uri="{FF2B5EF4-FFF2-40B4-BE49-F238E27FC236}">
                <a16:creationId xmlns:a16="http://schemas.microsoft.com/office/drawing/2014/main" xmlns="" id="{3EB6B554-533A-40D6-BAC1-10892DC40B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p:blipFill>
        <p:spPr>
          <a:xfrm>
            <a:off x="0" y="1878540"/>
            <a:ext cx="12192000" cy="2997201"/>
          </a:xfrm>
          <a:prstGeom prst="rect">
            <a:avLst/>
          </a:prstGeom>
        </p:spPr>
      </p:pic>
      <p:sp>
        <p:nvSpPr>
          <p:cNvPr id="49" name="矩形 48">
            <a:extLst>
              <a:ext uri="{FF2B5EF4-FFF2-40B4-BE49-F238E27FC236}">
                <a16:creationId xmlns:a16="http://schemas.microsoft.com/office/drawing/2014/main" xmlns="" id="{0AAF3282-2D2A-45B8-B25F-732B2ECCB95B}"/>
              </a:ext>
            </a:extLst>
          </p:cNvPr>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a:extLst>
              <a:ext uri="{FF2B5EF4-FFF2-40B4-BE49-F238E27FC236}">
                <a16:creationId xmlns:a16="http://schemas.microsoft.com/office/drawing/2014/main" xmlns="" id="{99E7A618-E1E5-4BF2-87EC-3B01A1B7E00F}"/>
              </a:ext>
            </a:extLst>
          </p:cNvPr>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sp>
        <p:nvSpPr>
          <p:cNvPr id="112" name="文本框 111"/>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113" name="组合 112">
            <a:extLst>
              <a:ext uri="{FF2B5EF4-FFF2-40B4-BE49-F238E27FC236}">
                <a16:creationId xmlns:a16="http://schemas.microsoft.com/office/drawing/2014/main" xmlns="" id="{5C13A1F2-E32D-4CE9-8A59-A6844942CFB0}"/>
              </a:ext>
            </a:extLst>
          </p:cNvPr>
          <p:cNvGrpSpPr/>
          <p:nvPr userDrawn="1"/>
        </p:nvGrpSpPr>
        <p:grpSpPr>
          <a:xfrm>
            <a:off x="10560231" y="428430"/>
            <a:ext cx="375782" cy="381044"/>
            <a:chOff x="2571750" y="2347913"/>
            <a:chExt cx="2154238" cy="2184400"/>
          </a:xfrm>
          <a:solidFill>
            <a:srgbClr val="9C0C15"/>
          </a:solidFill>
        </p:grpSpPr>
        <p:sp>
          <p:nvSpPr>
            <p:cNvPr id="114"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11652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xmlns=""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xmlns=""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a:extLst>
              <a:ext uri="{FF2B5EF4-FFF2-40B4-BE49-F238E27FC236}">
                <a16:creationId xmlns:a16="http://schemas.microsoft.com/office/drawing/2014/main" xmlns="" id="{5C13A1F2-E32D-4CE9-8A59-A6844942CFB0}"/>
              </a:ext>
            </a:extLst>
          </p:cNvPr>
          <p:cNvGrpSpPr/>
          <p:nvPr userDrawn="1"/>
        </p:nvGrpSpPr>
        <p:grpSpPr>
          <a:xfrm>
            <a:off x="10220325" y="520240"/>
            <a:ext cx="375782" cy="381044"/>
            <a:chOff x="2571750" y="2347913"/>
            <a:chExt cx="2154238" cy="2184400"/>
          </a:xfrm>
          <a:solidFill>
            <a:srgbClr val="9C0C15"/>
          </a:solidFill>
        </p:grpSpPr>
        <p:sp>
          <p:nvSpPr>
            <p:cNvPr id="101"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p:cNvSpPr txBox="1"/>
          <p:nvPr userDrawn="1"/>
        </p:nvSpPr>
        <p:spPr>
          <a:xfrm>
            <a:off x="10616045" y="518973"/>
            <a:ext cx="750526" cy="369332"/>
          </a:xfrm>
          <a:prstGeom prst="rect">
            <a:avLst/>
          </a:prstGeom>
          <a:noFill/>
        </p:spPr>
        <p:txBody>
          <a:bodyPr wrap="none" rtlCol="0">
            <a:spAutoFit/>
          </a:bodyPr>
          <a:lstStyle/>
          <a:p>
            <a:r>
              <a:rPr lang="en-US" altLang="zh-CN" sz="1800" b="1" dirty="0"/>
              <a:t>AEAP</a:t>
            </a:r>
            <a:endParaRPr lang="zh-CN" altLang="en-US" sz="1800" b="1" dirty="0"/>
          </a:p>
        </p:txBody>
      </p:sp>
    </p:spTree>
    <p:extLst>
      <p:ext uri="{BB962C8B-B14F-4D97-AF65-F5344CB8AC3E}">
        <p14:creationId xmlns:p14="http://schemas.microsoft.com/office/powerpoint/2010/main" val="356113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xmlns=""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xmlns=""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a:extLst>
              <a:ext uri="{FF2B5EF4-FFF2-40B4-BE49-F238E27FC236}">
                <a16:creationId xmlns:a16="http://schemas.microsoft.com/office/drawing/2014/main" xmlns="" id="{5C13A1F2-E32D-4CE9-8A59-A6844942CFB0}"/>
              </a:ext>
            </a:extLst>
          </p:cNvPr>
          <p:cNvGrpSpPr/>
          <p:nvPr userDrawn="1"/>
        </p:nvGrpSpPr>
        <p:grpSpPr>
          <a:xfrm>
            <a:off x="10220325" y="512763"/>
            <a:ext cx="1239777" cy="388521"/>
            <a:chOff x="2571750" y="2305050"/>
            <a:chExt cx="7107238" cy="2227263"/>
          </a:xfrm>
          <a:solidFill>
            <a:srgbClr val="9C0C15"/>
          </a:solidFill>
        </p:grpSpPr>
        <p:sp>
          <p:nvSpPr>
            <p:cNvPr id="75" name="Freeform 5">
              <a:extLst>
                <a:ext uri="{FF2B5EF4-FFF2-40B4-BE49-F238E27FC236}">
                  <a16:creationId xmlns:a16="http://schemas.microsoft.com/office/drawing/2014/main" xmlns="" id="{D5B140D5-0441-4326-B0D1-F0EFED12DA8B}"/>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
              <a:extLst>
                <a:ext uri="{FF2B5EF4-FFF2-40B4-BE49-F238E27FC236}">
                  <a16:creationId xmlns:a16="http://schemas.microsoft.com/office/drawing/2014/main" xmlns="" id="{E3C743BE-9E41-4E09-A0DF-BF6FECEC56FD}"/>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
              <a:extLst>
                <a:ext uri="{FF2B5EF4-FFF2-40B4-BE49-F238E27FC236}">
                  <a16:creationId xmlns:a16="http://schemas.microsoft.com/office/drawing/2014/main" xmlns="" id="{1C80472B-A3D3-4807-B615-4BF52C038962}"/>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
              <a:extLst>
                <a:ext uri="{FF2B5EF4-FFF2-40B4-BE49-F238E27FC236}">
                  <a16:creationId xmlns:a16="http://schemas.microsoft.com/office/drawing/2014/main" xmlns="" id="{4E9BC148-7F53-4E96-8352-FBBC50397CE5}"/>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
              <a:extLst>
                <a:ext uri="{FF2B5EF4-FFF2-40B4-BE49-F238E27FC236}">
                  <a16:creationId xmlns:a16="http://schemas.microsoft.com/office/drawing/2014/main" xmlns="" id="{E29F66A1-7612-460B-A14F-016072CC752A}"/>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xmlns="" id="{E7D57963-9CBC-41A1-87B6-089A6D6A5FD9}"/>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1">
              <a:extLst>
                <a:ext uri="{FF2B5EF4-FFF2-40B4-BE49-F238E27FC236}">
                  <a16:creationId xmlns:a16="http://schemas.microsoft.com/office/drawing/2014/main" xmlns="" id="{9F6842B8-022E-49A0-97A8-15A2B8A28482}"/>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2">
              <a:extLst>
                <a:ext uri="{FF2B5EF4-FFF2-40B4-BE49-F238E27FC236}">
                  <a16:creationId xmlns:a16="http://schemas.microsoft.com/office/drawing/2014/main" xmlns="" id="{5585EEBB-84A0-4BD8-88DB-AF713132A6D0}"/>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3">
              <a:extLst>
                <a:ext uri="{FF2B5EF4-FFF2-40B4-BE49-F238E27FC236}">
                  <a16:creationId xmlns:a16="http://schemas.microsoft.com/office/drawing/2014/main" xmlns="" id="{D3AB5279-7458-435D-8E2E-7A470174CC34}"/>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xmlns="" id="{65DE25A4-C957-40A4-8283-00F0AAB158EE}"/>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5">
              <a:extLst>
                <a:ext uri="{FF2B5EF4-FFF2-40B4-BE49-F238E27FC236}">
                  <a16:creationId xmlns:a16="http://schemas.microsoft.com/office/drawing/2014/main" xmlns="" id="{1F11EF04-5058-4769-984A-3F85873CBE8E}"/>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xmlns="" id="{EAAA363D-B8D5-4210-8DC2-F99FA627587E}"/>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xmlns="" id="{15A4C99A-158D-4153-811C-2D9D62484EFC}"/>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
              <a:extLst>
                <a:ext uri="{FF2B5EF4-FFF2-40B4-BE49-F238E27FC236}">
                  <a16:creationId xmlns:a16="http://schemas.microsoft.com/office/drawing/2014/main" xmlns="" id="{9C43FE60-192E-4560-B706-1900C6265000}"/>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
              <a:extLst>
                <a:ext uri="{FF2B5EF4-FFF2-40B4-BE49-F238E27FC236}">
                  <a16:creationId xmlns:a16="http://schemas.microsoft.com/office/drawing/2014/main" xmlns="" id="{00DB79E2-905B-4E75-9270-CAFD96659DC1}"/>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0">
              <a:extLst>
                <a:ext uri="{FF2B5EF4-FFF2-40B4-BE49-F238E27FC236}">
                  <a16:creationId xmlns:a16="http://schemas.microsoft.com/office/drawing/2014/main" xmlns="" id="{783950ED-CA2D-4553-8661-F741C883BD21}"/>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1">
              <a:extLst>
                <a:ext uri="{FF2B5EF4-FFF2-40B4-BE49-F238E27FC236}">
                  <a16:creationId xmlns:a16="http://schemas.microsoft.com/office/drawing/2014/main" xmlns="" id="{C8862D94-F330-4239-81FE-B1C3AA06F1D3}"/>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2">
              <a:extLst>
                <a:ext uri="{FF2B5EF4-FFF2-40B4-BE49-F238E27FC236}">
                  <a16:creationId xmlns:a16="http://schemas.microsoft.com/office/drawing/2014/main" xmlns="" id="{C2EA77E4-2276-4CC6-BCB6-21BE3C98211F}"/>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3">
              <a:extLst>
                <a:ext uri="{FF2B5EF4-FFF2-40B4-BE49-F238E27FC236}">
                  <a16:creationId xmlns:a16="http://schemas.microsoft.com/office/drawing/2014/main" xmlns="" id="{9B8142B6-00C1-4739-8402-4D04DEE2B30E}"/>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4">
              <a:extLst>
                <a:ext uri="{FF2B5EF4-FFF2-40B4-BE49-F238E27FC236}">
                  <a16:creationId xmlns:a16="http://schemas.microsoft.com/office/drawing/2014/main" xmlns="" id="{8DF1F074-65FB-4F9F-AB73-800F60279615}"/>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5">
              <a:extLst>
                <a:ext uri="{FF2B5EF4-FFF2-40B4-BE49-F238E27FC236}">
                  <a16:creationId xmlns:a16="http://schemas.microsoft.com/office/drawing/2014/main" xmlns="" id="{7FD54F40-D63A-4FBE-80F1-8955CF8C04D4}"/>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6">
              <a:extLst>
                <a:ext uri="{FF2B5EF4-FFF2-40B4-BE49-F238E27FC236}">
                  <a16:creationId xmlns:a16="http://schemas.microsoft.com/office/drawing/2014/main" xmlns="" id="{92FDB84E-15D6-40F7-A9F4-37DC4092CBCB}"/>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
              <a:extLst>
                <a:ext uri="{FF2B5EF4-FFF2-40B4-BE49-F238E27FC236}">
                  <a16:creationId xmlns:a16="http://schemas.microsoft.com/office/drawing/2014/main" xmlns="" id="{B82979B8-58AE-4913-BB0D-86F8F9A25358}"/>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
              <a:extLst>
                <a:ext uri="{FF2B5EF4-FFF2-40B4-BE49-F238E27FC236}">
                  <a16:creationId xmlns:a16="http://schemas.microsoft.com/office/drawing/2014/main" xmlns="" id="{F5BC30C9-FAE1-4E4A-BB68-4392AA903DBA}"/>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9">
              <a:extLst>
                <a:ext uri="{FF2B5EF4-FFF2-40B4-BE49-F238E27FC236}">
                  <a16:creationId xmlns:a16="http://schemas.microsoft.com/office/drawing/2014/main" xmlns="" id="{9B2EC1DC-DCCA-4044-895D-FEE37C8D370E}"/>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0">
              <a:extLst>
                <a:ext uri="{FF2B5EF4-FFF2-40B4-BE49-F238E27FC236}">
                  <a16:creationId xmlns:a16="http://schemas.microsoft.com/office/drawing/2014/main" xmlns="" id="{D279DFC1-2753-47FD-9E34-F9F027C75F64}"/>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矩形 63">
            <a:extLst>
              <a:ext uri="{FF2B5EF4-FFF2-40B4-BE49-F238E27FC236}">
                <a16:creationId xmlns:a16="http://schemas.microsoft.com/office/drawing/2014/main" xmlns="" id="{56ACFEBB-F801-4F85-AB7B-884464C54E41}"/>
              </a:ext>
            </a:extLst>
          </p:cNvPr>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F7F7F"/>
              </a:solidFill>
              <a:effectLst/>
              <a:uLnTx/>
              <a:uFillTx/>
              <a:latin typeface="等线" panose="020F0502020204030204"/>
              <a:ea typeface="等线" panose="02010600030101010101" pitchFamily="2" charset="-122"/>
              <a:cs typeface="+mn-cs"/>
            </a:endParaRPr>
          </a:p>
        </p:txBody>
      </p:sp>
      <p:sp>
        <p:nvSpPr>
          <p:cNvPr id="71" name="图片占位符 70">
            <a:extLst>
              <a:ext uri="{FF2B5EF4-FFF2-40B4-BE49-F238E27FC236}">
                <a16:creationId xmlns:a16="http://schemas.microsoft.com/office/drawing/2014/main" xmlns="" id="{1ECC2C76-190F-4A87-973F-505F1BFE88AC}"/>
              </a:ext>
            </a:extLst>
          </p:cNvPr>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9511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xmlns=""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xmlns=""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a:extLst>
              <a:ext uri="{FF2B5EF4-FFF2-40B4-BE49-F238E27FC236}">
                <a16:creationId xmlns:a16="http://schemas.microsoft.com/office/drawing/2014/main" xmlns="" id="{3BD13645-7C9C-45CD-990C-83884253DE5C}"/>
              </a:ext>
            </a:extLst>
          </p:cNvPr>
          <p:cNvSpPr>
            <a:spLocks noGrp="1"/>
          </p:cNvSpPr>
          <p:nvPr>
            <p:ph type="body" sz="quarter" idx="10"/>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a:extLst>
              <a:ext uri="{FF2B5EF4-FFF2-40B4-BE49-F238E27FC236}">
                <a16:creationId xmlns:a16="http://schemas.microsoft.com/office/drawing/2014/main" xmlns="" id="{37FD5489-9E2B-4737-A0F1-D852CEB468D5}"/>
              </a:ext>
            </a:extLst>
          </p:cNvPr>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xmlns="" id="{5C13A1F2-E32D-4CE9-8A59-A6844942CFB0}"/>
              </a:ext>
            </a:extLst>
          </p:cNvPr>
          <p:cNvGrpSpPr/>
          <p:nvPr userDrawn="1"/>
        </p:nvGrpSpPr>
        <p:grpSpPr>
          <a:xfrm>
            <a:off x="11320342" y="336984"/>
            <a:ext cx="375782" cy="381044"/>
            <a:chOff x="2571750" y="2347913"/>
            <a:chExt cx="2154238" cy="2184400"/>
          </a:xfrm>
          <a:solidFill>
            <a:srgbClr val="9C0C15"/>
          </a:solidFill>
        </p:grpSpPr>
        <p:sp>
          <p:nvSpPr>
            <p:cNvPr id="68"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155940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xmlns="" id="{E3F68AF8-F99F-4DE7-9D66-9103E8ABB422}"/>
              </a:ext>
            </a:extLst>
          </p:cNvPr>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xmlns="" id="{D41F61D6-8CE6-420F-ADB5-8A7F3E86C70B}"/>
              </a:ext>
            </a:extLst>
          </p:cNvPr>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userDrawn="1"/>
        </p:nvSpPr>
        <p:spPr>
          <a:xfrm>
            <a:off x="10936013" y="440142"/>
            <a:ext cx="750526" cy="369332"/>
          </a:xfrm>
          <a:prstGeom prst="rect">
            <a:avLst/>
          </a:prstGeom>
          <a:noFill/>
        </p:spPr>
        <p:txBody>
          <a:bodyPr wrap="none" rtlCol="0">
            <a:spAutoFit/>
          </a:bodyPr>
          <a:lstStyle/>
          <a:p>
            <a:r>
              <a:rPr lang="en-US" altLang="zh-CN" sz="1800" b="1" dirty="0"/>
              <a:t>AEAP</a:t>
            </a:r>
            <a:endParaRPr lang="zh-CN" altLang="en-US" sz="1800" b="1" dirty="0"/>
          </a:p>
        </p:txBody>
      </p:sp>
      <p:grpSp>
        <p:nvGrpSpPr>
          <p:cNvPr id="65" name="组合 64">
            <a:extLst>
              <a:ext uri="{FF2B5EF4-FFF2-40B4-BE49-F238E27FC236}">
                <a16:creationId xmlns:a16="http://schemas.microsoft.com/office/drawing/2014/main" xmlns="" id="{5C13A1F2-E32D-4CE9-8A59-A6844942CFB0}"/>
              </a:ext>
            </a:extLst>
          </p:cNvPr>
          <p:cNvGrpSpPr/>
          <p:nvPr userDrawn="1"/>
        </p:nvGrpSpPr>
        <p:grpSpPr>
          <a:xfrm>
            <a:off x="10560231" y="428430"/>
            <a:ext cx="375782" cy="381044"/>
            <a:chOff x="2571750" y="2347913"/>
            <a:chExt cx="2154238" cy="2184400"/>
          </a:xfrm>
          <a:solidFill>
            <a:srgbClr val="9C0C15"/>
          </a:solidFill>
        </p:grpSpPr>
        <p:sp>
          <p:nvSpPr>
            <p:cNvPr id="66"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86409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xmlns="" id="{E3F68AF8-F99F-4DE7-9D66-9103E8ABB422}"/>
              </a:ext>
            </a:extLst>
          </p:cNvPr>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xmlns="" id="{3DA5BFEA-EFB7-4841-97F1-6EE489223EE2}"/>
              </a:ext>
            </a:extLst>
          </p:cNvPr>
          <p:cNvGrpSpPr/>
          <p:nvPr userDrawn="1"/>
        </p:nvGrpSpPr>
        <p:grpSpPr>
          <a:xfrm>
            <a:off x="242426" y="663990"/>
            <a:ext cx="434926" cy="434926"/>
            <a:chOff x="226124" y="563587"/>
            <a:chExt cx="434926" cy="434926"/>
          </a:xfrm>
        </p:grpSpPr>
        <p:sp>
          <p:nvSpPr>
            <p:cNvPr id="71" name="椭圆 70">
              <a:extLst>
                <a:ext uri="{FF2B5EF4-FFF2-40B4-BE49-F238E27FC236}">
                  <a16:creationId xmlns:a16="http://schemas.microsoft.com/office/drawing/2014/main" xmlns="" id="{3A02331E-D503-4223-9DD1-93E7AED3FDC0}"/>
                </a:ext>
              </a:extLst>
            </p:cNvPr>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a:extLst>
                <a:ext uri="{FF2B5EF4-FFF2-40B4-BE49-F238E27FC236}">
                  <a16:creationId xmlns:a16="http://schemas.microsoft.com/office/drawing/2014/main" xmlns="" id="{2F68A857-DB8D-49F8-B696-84346B64EB16}"/>
                </a:ext>
              </a:extLst>
            </p:cNvPr>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文本占位符 2">
            <a:extLst>
              <a:ext uri="{FF2B5EF4-FFF2-40B4-BE49-F238E27FC236}">
                <a16:creationId xmlns:a16="http://schemas.microsoft.com/office/drawing/2014/main" xmlns="" id="{1BC7A8CE-7FC2-4F62-AF23-FB6918C5FF26}"/>
              </a:ext>
            </a:extLst>
          </p:cNvPr>
          <p:cNvSpPr>
            <a:spLocks noGrp="1"/>
          </p:cNvSpPr>
          <p:nvPr>
            <p:ph type="body" sz="quarter" idx="10"/>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a:extLst>
              <a:ext uri="{FF2B5EF4-FFF2-40B4-BE49-F238E27FC236}">
                <a16:creationId xmlns:a16="http://schemas.microsoft.com/office/drawing/2014/main" xmlns="" id="{7578F385-10BB-45DE-89F6-A7277CE3A044}"/>
              </a:ext>
            </a:extLst>
          </p:cNvPr>
          <p:cNvSpPr>
            <a:spLocks noGrp="1"/>
          </p:cNvSpPr>
          <p:nvPr>
            <p:ph type="body" sz="quarter" idx="1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74" name="组合 73">
            <a:extLst>
              <a:ext uri="{FF2B5EF4-FFF2-40B4-BE49-F238E27FC236}">
                <a16:creationId xmlns:a16="http://schemas.microsoft.com/office/drawing/2014/main" xmlns="" id="{5C13A1F2-E32D-4CE9-8A59-A6844942CFB0}"/>
              </a:ext>
            </a:extLst>
          </p:cNvPr>
          <p:cNvGrpSpPr/>
          <p:nvPr userDrawn="1"/>
        </p:nvGrpSpPr>
        <p:grpSpPr>
          <a:xfrm>
            <a:off x="11240170" y="330679"/>
            <a:ext cx="375782" cy="381044"/>
            <a:chOff x="2571750" y="2347913"/>
            <a:chExt cx="2154238" cy="2184400"/>
          </a:xfrm>
          <a:solidFill>
            <a:srgbClr val="9C0C15"/>
          </a:solidFill>
        </p:grpSpPr>
        <p:sp>
          <p:nvSpPr>
            <p:cNvPr id="75" name="Freeform 31">
              <a:extLst>
                <a:ext uri="{FF2B5EF4-FFF2-40B4-BE49-F238E27FC236}">
                  <a16:creationId xmlns:a16="http://schemas.microsoft.com/office/drawing/2014/main" xmlns=""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2">
              <a:extLst>
                <a:ext uri="{FF2B5EF4-FFF2-40B4-BE49-F238E27FC236}">
                  <a16:creationId xmlns:a16="http://schemas.microsoft.com/office/drawing/2014/main" xmlns=""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3">
              <a:extLst>
                <a:ext uri="{FF2B5EF4-FFF2-40B4-BE49-F238E27FC236}">
                  <a16:creationId xmlns:a16="http://schemas.microsoft.com/office/drawing/2014/main" xmlns=""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4">
              <a:extLst>
                <a:ext uri="{FF2B5EF4-FFF2-40B4-BE49-F238E27FC236}">
                  <a16:creationId xmlns:a16="http://schemas.microsoft.com/office/drawing/2014/main" xmlns=""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5">
              <a:extLst>
                <a:ext uri="{FF2B5EF4-FFF2-40B4-BE49-F238E27FC236}">
                  <a16:creationId xmlns:a16="http://schemas.microsoft.com/office/drawing/2014/main" xmlns=""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6">
              <a:extLst>
                <a:ext uri="{FF2B5EF4-FFF2-40B4-BE49-F238E27FC236}">
                  <a16:creationId xmlns:a16="http://schemas.microsoft.com/office/drawing/2014/main" xmlns=""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7">
              <a:extLst>
                <a:ext uri="{FF2B5EF4-FFF2-40B4-BE49-F238E27FC236}">
                  <a16:creationId xmlns:a16="http://schemas.microsoft.com/office/drawing/2014/main" xmlns=""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8">
              <a:extLst>
                <a:ext uri="{FF2B5EF4-FFF2-40B4-BE49-F238E27FC236}">
                  <a16:creationId xmlns:a16="http://schemas.microsoft.com/office/drawing/2014/main" xmlns=""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9">
              <a:extLst>
                <a:ext uri="{FF2B5EF4-FFF2-40B4-BE49-F238E27FC236}">
                  <a16:creationId xmlns:a16="http://schemas.microsoft.com/office/drawing/2014/main" xmlns=""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0">
              <a:extLst>
                <a:ext uri="{FF2B5EF4-FFF2-40B4-BE49-F238E27FC236}">
                  <a16:creationId xmlns:a16="http://schemas.microsoft.com/office/drawing/2014/main" xmlns=""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1">
              <a:extLst>
                <a:ext uri="{FF2B5EF4-FFF2-40B4-BE49-F238E27FC236}">
                  <a16:creationId xmlns:a16="http://schemas.microsoft.com/office/drawing/2014/main" xmlns=""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2">
              <a:extLst>
                <a:ext uri="{FF2B5EF4-FFF2-40B4-BE49-F238E27FC236}">
                  <a16:creationId xmlns:a16="http://schemas.microsoft.com/office/drawing/2014/main" xmlns=""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
              <a:extLst>
                <a:ext uri="{FF2B5EF4-FFF2-40B4-BE49-F238E27FC236}">
                  <a16:creationId xmlns:a16="http://schemas.microsoft.com/office/drawing/2014/main" xmlns=""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4">
              <a:extLst>
                <a:ext uri="{FF2B5EF4-FFF2-40B4-BE49-F238E27FC236}">
                  <a16:creationId xmlns:a16="http://schemas.microsoft.com/office/drawing/2014/main" xmlns=""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5">
              <a:extLst>
                <a:ext uri="{FF2B5EF4-FFF2-40B4-BE49-F238E27FC236}">
                  <a16:creationId xmlns:a16="http://schemas.microsoft.com/office/drawing/2014/main" xmlns=""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6">
              <a:extLst>
                <a:ext uri="{FF2B5EF4-FFF2-40B4-BE49-F238E27FC236}">
                  <a16:creationId xmlns:a16="http://schemas.microsoft.com/office/drawing/2014/main" xmlns=""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7">
              <a:extLst>
                <a:ext uri="{FF2B5EF4-FFF2-40B4-BE49-F238E27FC236}">
                  <a16:creationId xmlns:a16="http://schemas.microsoft.com/office/drawing/2014/main" xmlns=""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8">
              <a:extLst>
                <a:ext uri="{FF2B5EF4-FFF2-40B4-BE49-F238E27FC236}">
                  <a16:creationId xmlns:a16="http://schemas.microsoft.com/office/drawing/2014/main" xmlns=""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9">
              <a:extLst>
                <a:ext uri="{FF2B5EF4-FFF2-40B4-BE49-F238E27FC236}">
                  <a16:creationId xmlns:a16="http://schemas.microsoft.com/office/drawing/2014/main" xmlns=""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0">
              <a:extLst>
                <a:ext uri="{FF2B5EF4-FFF2-40B4-BE49-F238E27FC236}">
                  <a16:creationId xmlns:a16="http://schemas.microsoft.com/office/drawing/2014/main" xmlns=""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1">
              <a:extLst>
                <a:ext uri="{FF2B5EF4-FFF2-40B4-BE49-F238E27FC236}">
                  <a16:creationId xmlns:a16="http://schemas.microsoft.com/office/drawing/2014/main" xmlns=""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2">
              <a:extLst>
                <a:ext uri="{FF2B5EF4-FFF2-40B4-BE49-F238E27FC236}">
                  <a16:creationId xmlns:a16="http://schemas.microsoft.com/office/drawing/2014/main" xmlns=""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3">
              <a:extLst>
                <a:ext uri="{FF2B5EF4-FFF2-40B4-BE49-F238E27FC236}">
                  <a16:creationId xmlns:a16="http://schemas.microsoft.com/office/drawing/2014/main" xmlns=""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4">
              <a:extLst>
                <a:ext uri="{FF2B5EF4-FFF2-40B4-BE49-F238E27FC236}">
                  <a16:creationId xmlns:a16="http://schemas.microsoft.com/office/drawing/2014/main" xmlns=""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55">
              <a:extLst>
                <a:ext uri="{FF2B5EF4-FFF2-40B4-BE49-F238E27FC236}">
                  <a16:creationId xmlns:a16="http://schemas.microsoft.com/office/drawing/2014/main" xmlns=""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6">
              <a:extLst>
                <a:ext uri="{FF2B5EF4-FFF2-40B4-BE49-F238E27FC236}">
                  <a16:creationId xmlns:a16="http://schemas.microsoft.com/office/drawing/2014/main" xmlns=""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7">
              <a:extLst>
                <a:ext uri="{FF2B5EF4-FFF2-40B4-BE49-F238E27FC236}">
                  <a16:creationId xmlns:a16="http://schemas.microsoft.com/office/drawing/2014/main" xmlns=""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8">
              <a:extLst>
                <a:ext uri="{FF2B5EF4-FFF2-40B4-BE49-F238E27FC236}">
                  <a16:creationId xmlns:a16="http://schemas.microsoft.com/office/drawing/2014/main" xmlns=""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9">
              <a:extLst>
                <a:ext uri="{FF2B5EF4-FFF2-40B4-BE49-F238E27FC236}">
                  <a16:creationId xmlns:a16="http://schemas.microsoft.com/office/drawing/2014/main" xmlns=""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0">
              <a:extLst>
                <a:ext uri="{FF2B5EF4-FFF2-40B4-BE49-F238E27FC236}">
                  <a16:creationId xmlns:a16="http://schemas.microsoft.com/office/drawing/2014/main" xmlns=""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1">
              <a:extLst>
                <a:ext uri="{FF2B5EF4-FFF2-40B4-BE49-F238E27FC236}">
                  <a16:creationId xmlns:a16="http://schemas.microsoft.com/office/drawing/2014/main" xmlns=""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2">
              <a:extLst>
                <a:ext uri="{FF2B5EF4-FFF2-40B4-BE49-F238E27FC236}">
                  <a16:creationId xmlns:a16="http://schemas.microsoft.com/office/drawing/2014/main" xmlns=""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3">
              <a:extLst>
                <a:ext uri="{FF2B5EF4-FFF2-40B4-BE49-F238E27FC236}">
                  <a16:creationId xmlns:a16="http://schemas.microsoft.com/office/drawing/2014/main" xmlns=""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0010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3F71CD-B2A5-48B8-A5D8-BA8BACC5FF8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2D59C54-DC41-4B74-A2F8-7D251DFFEC25}"/>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7DC6E34D-DEC9-4B69-B5A8-8D485DA100AC}"/>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1B6A4B35-FF9B-45BF-A693-9630C87D92C2}"/>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pPr/>
              <a:t>2023/3/28</a:t>
            </a:fld>
            <a:endParaRPr lang="zh-CN" altLang="en-US"/>
          </a:p>
        </p:txBody>
      </p:sp>
      <p:sp>
        <p:nvSpPr>
          <p:cNvPr id="6" name="页脚占位符 5">
            <a:extLst>
              <a:ext uri="{FF2B5EF4-FFF2-40B4-BE49-F238E27FC236}">
                <a16:creationId xmlns:a16="http://schemas.microsoft.com/office/drawing/2014/main" xmlns="" id="{48DEBBC0-6F92-4E88-87CF-29FB3E6CD2B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E411C3B8-C895-4B46-9F4F-29FD124416A9}"/>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pPr/>
              <a:t>‹#›</a:t>
            </a:fld>
            <a:endParaRPr lang="zh-CN" altLang="en-US"/>
          </a:p>
        </p:txBody>
      </p:sp>
    </p:spTree>
    <p:extLst>
      <p:ext uri="{BB962C8B-B14F-4D97-AF65-F5344CB8AC3E}">
        <p14:creationId xmlns:p14="http://schemas.microsoft.com/office/powerpoint/2010/main" val="245959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14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4" r:id="rId5"/>
    <p:sldLayoutId id="2147483662" r:id="rId6"/>
    <p:sldLayoutId id="2147483660" r:id="rId7"/>
    <p:sldLayoutId id="214748366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01F66BC1-B0D4-4498-9704-04A67CAEBEAA}"/>
              </a:ext>
            </a:extLst>
          </p:cNvPr>
          <p:cNvSpPr txBox="1"/>
          <p:nvPr/>
        </p:nvSpPr>
        <p:spPr>
          <a:xfrm>
            <a:off x="810555" y="2046678"/>
            <a:ext cx="10811469" cy="1938992"/>
          </a:xfrm>
          <a:prstGeom prst="rect">
            <a:avLst/>
          </a:prstGeom>
          <a:noFill/>
        </p:spPr>
        <p:txBody>
          <a:bodyPr wrap="square" rtlCol="0">
            <a:spAutoFit/>
          </a:bodyPr>
          <a:lstStyle/>
          <a:p>
            <a:pPr algn="ctr"/>
            <a:endParaRPr lang="en-US" altLang="zh-CN" sz="4000" b="1" dirty="0">
              <a:solidFill>
                <a:schemeClr val="bg1"/>
              </a:solidFill>
              <a:latin typeface="微软雅黑" panose="020B0503020204020204" pitchFamily="34" charset="-122"/>
              <a:ea typeface="微软雅黑" panose="020B0503020204020204" pitchFamily="34" charset="-122"/>
            </a:endParaRPr>
          </a:p>
          <a:p>
            <a:pPr algn="r"/>
            <a:endParaRPr lang="en-US" altLang="zh-CN" sz="4000" b="1" dirty="0">
              <a:solidFill>
                <a:schemeClr val="bg1"/>
              </a:solidFill>
              <a:latin typeface="微软雅黑" panose="020B0503020204020204" pitchFamily="34" charset="-122"/>
              <a:ea typeface="微软雅黑" panose="020B0503020204020204" pitchFamily="34" charset="-122"/>
            </a:endParaRPr>
          </a:p>
          <a:p>
            <a:pPr algn="r"/>
            <a:r>
              <a:rPr lang="en-US" altLang="zh-CN" sz="4000" b="1" dirty="0" smtClean="0">
                <a:solidFill>
                  <a:schemeClr val="bg1"/>
                </a:solidFill>
                <a:latin typeface="微软雅黑" panose="020B0503020204020204" pitchFamily="34" charset="-122"/>
                <a:ea typeface="微软雅黑" panose="020B0503020204020204" pitchFamily="34" charset="-122"/>
              </a:rPr>
              <a:t>——</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xmlns="" id="{FB9A2D60-992A-4FA5-A92E-C697E4978FCF}"/>
              </a:ext>
            </a:extLst>
          </p:cNvPr>
          <p:cNvSpPr txBox="1"/>
          <p:nvPr/>
        </p:nvSpPr>
        <p:spPr>
          <a:xfrm>
            <a:off x="4429313" y="5290611"/>
            <a:ext cx="7033902" cy="473143"/>
          </a:xfrm>
          <a:prstGeom prst="rect">
            <a:avLst/>
          </a:prstGeom>
          <a:noFill/>
        </p:spPr>
        <p:txBody>
          <a:bodyPr wrap="square" rtlCol="0">
            <a:spAutoFit/>
          </a:bodyPr>
          <a:lstStyle/>
          <a:p>
            <a:pPr algn="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山东大学</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Box 3"/>
          <p:cNvSpPr txBox="1"/>
          <p:nvPr/>
        </p:nvSpPr>
        <p:spPr>
          <a:xfrm>
            <a:off x="781665" y="1755058"/>
            <a:ext cx="10589341" cy="923330"/>
          </a:xfrm>
          <a:prstGeom prst="rect">
            <a:avLst/>
          </a:prstGeom>
          <a:noFill/>
        </p:spPr>
        <p:txBody>
          <a:bodyPr wrap="square" rtlCol="0">
            <a:spAutoFit/>
          </a:bodyPr>
          <a:lstStyle/>
          <a:p>
            <a:r>
              <a:rPr lang="en-US" sz="5400" dirty="0" smtClean="0">
                <a:solidFill>
                  <a:srgbClr val="FFFF00"/>
                </a:solidFill>
                <a:latin typeface="Times New Roman" pitchFamily="18" charset="0"/>
                <a:cs typeface="Times New Roman" pitchFamily="18" charset="0"/>
              </a:rPr>
              <a:t>Unit 7   Reading Scientific Literature </a:t>
            </a:r>
            <a:endParaRPr lang="en-US" sz="54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35151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dirty="0"/>
          </a:p>
        </p:txBody>
      </p:sp>
      <p:sp>
        <p:nvSpPr>
          <p:cNvPr id="3" name="文本占位符 2"/>
          <p:cNvSpPr>
            <a:spLocks noGrp="1"/>
          </p:cNvSpPr>
          <p:nvPr>
            <p:ph type="body" sz="quarter" idx="11"/>
          </p:nvPr>
        </p:nvSpPr>
        <p:spPr>
          <a:xfrm>
            <a:off x="689712" y="1203433"/>
            <a:ext cx="11136528" cy="4751318"/>
          </a:xfrm>
        </p:spPr>
        <p:txBody>
          <a:bodyPr/>
          <a:lstStyle/>
          <a:p>
            <a:r>
              <a:rPr lang="en-US" sz="2800" smtClean="0">
                <a:latin typeface="Times New Roman" pitchFamily="18" charset="0"/>
                <a:cs typeface="Times New Roman" pitchFamily="18" charset="0"/>
              </a:rPr>
              <a:t> </a:t>
            </a:r>
            <a:r>
              <a:rPr lang="en-US" sz="4000" dirty="0">
                <a:latin typeface="Times New Roman" pitchFamily="18" charset="0"/>
                <a:cs typeface="Times New Roman" pitchFamily="18" charset="0"/>
              </a:rPr>
              <a:t>2</a:t>
            </a:r>
            <a:r>
              <a:rPr lang="en-US" sz="2800" smtClean="0">
                <a:latin typeface="Times New Roman" pitchFamily="18" charset="0"/>
                <a:cs typeface="Times New Roman" pitchFamily="18" charset="0"/>
              </a:rPr>
              <a:t>. </a:t>
            </a:r>
            <a:r>
              <a:rPr lang="en-US" sz="3600" dirty="0" smtClean="0">
                <a:latin typeface="Times New Roman" pitchFamily="18" charset="0"/>
                <a:cs typeface="Times New Roman" pitchFamily="18" charset="0"/>
              </a:rPr>
              <a:t>Experts readers of scientific literature approach a paper with a </a:t>
            </a:r>
            <a:r>
              <a:rPr lang="en-US" sz="3600" dirty="0" smtClean="0">
                <a:solidFill>
                  <a:srgbClr val="FF0000"/>
                </a:solidFill>
                <a:latin typeface="Times New Roman" pitchFamily="18" charset="0"/>
                <a:cs typeface="Times New Roman" pitchFamily="18" charset="0"/>
              </a:rPr>
              <a:t>critical</a:t>
            </a:r>
            <a:r>
              <a:rPr lang="en-US" sz="3600" dirty="0" smtClean="0">
                <a:latin typeface="Times New Roman" pitchFamily="18" charset="0"/>
                <a:cs typeface="Times New Roman" pitchFamily="18" charset="0"/>
              </a:rPr>
              <a:t> mindset. This means that they do not automatically accept an author's conclusions. Rather, experience readers examine whether an experiment and its data and analysis support the claims of the author. Readers are persuaded by the data and its analysis, not by an author's writing.</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616251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11090808" cy="4907435"/>
          </a:xfrm>
        </p:spPr>
        <p:txBody>
          <a:bodyPr/>
          <a:lstStyle/>
          <a:p>
            <a:r>
              <a:rPr lang="en-US" sz="3600" dirty="0" smtClean="0">
                <a:latin typeface="Times New Roman" pitchFamily="18" charset="0"/>
                <a:cs typeface="Times New Roman" pitchFamily="18" charset="0"/>
              </a:rPr>
              <a:t>3. To read scientific papers effectively, it is important to understand the individual sections of a scientific paper. All scientific papers have the same general format. They are divided into distinct sections and each section contains a specific type of information. The number and the headings of sections may vary among journals, but for the most part a </a:t>
            </a:r>
            <a:r>
              <a:rPr lang="en-US" sz="3600" dirty="0" smtClean="0">
                <a:solidFill>
                  <a:srgbClr val="FF0000"/>
                </a:solidFill>
                <a:latin typeface="Times New Roman" pitchFamily="18" charset="0"/>
                <a:cs typeface="Times New Roman" pitchFamily="18" charset="0"/>
              </a:rPr>
              <a:t>basic structure </a:t>
            </a:r>
            <a:r>
              <a:rPr lang="en-US" sz="3600" dirty="0" smtClean="0">
                <a:latin typeface="Times New Roman" pitchFamily="18" charset="0"/>
                <a:cs typeface="Times New Roman" pitchFamily="18" charset="0"/>
              </a:rPr>
              <a:t>is maintained. </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925422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9891202" cy="4043481"/>
          </a:xfrm>
        </p:spPr>
        <p:txBody>
          <a:bodyPr/>
          <a:lstStyle/>
          <a:p>
            <a:pPr marL="457200" indent="-457200">
              <a:buAutoNum type="arabicPeriod"/>
            </a:pPr>
            <a:r>
              <a:rPr lang="en-US" sz="3600" dirty="0" smtClean="0"/>
              <a:t>knowing your specific purpose</a:t>
            </a:r>
          </a:p>
          <a:p>
            <a:pPr marL="457200" indent="-457200">
              <a:buFont typeface="Arial" panose="020B0604020202020204" pitchFamily="34" charset="0"/>
              <a:buAutoNum type="arabicPeriod"/>
            </a:pPr>
            <a:r>
              <a:rPr lang="en-US" sz="3600" dirty="0"/>
              <a:t>being critical and </a:t>
            </a:r>
            <a:r>
              <a:rPr lang="en-US" sz="3600" dirty="0" smtClean="0"/>
              <a:t>active</a:t>
            </a:r>
          </a:p>
          <a:p>
            <a:pPr marL="457200" indent="-457200">
              <a:buAutoNum type="arabicPeriod"/>
            </a:pPr>
            <a:r>
              <a:rPr lang="en-US" sz="3600" dirty="0" smtClean="0"/>
              <a:t>knowing the basic structure of scientific paper</a:t>
            </a:r>
          </a:p>
          <a:p>
            <a:pPr marL="457200" indent="-457200">
              <a:buAutoNum type="arabicPeriod"/>
            </a:pPr>
            <a:endParaRPr lang="en-US" sz="3600" dirty="0" smtClean="0"/>
          </a:p>
          <a:p>
            <a:pPr marL="457200" indent="-4572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58537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accent1"/>
                </a:solidFill>
              </a:rPr>
              <a:t>Part two Suggested reading skills and strategies</a:t>
            </a:r>
          </a:p>
        </p:txBody>
      </p:sp>
      <p:sp>
        <p:nvSpPr>
          <p:cNvPr id="4" name="文本占位符 3"/>
          <p:cNvSpPr>
            <a:spLocks noGrp="1"/>
          </p:cNvSpPr>
          <p:nvPr>
            <p:ph type="body" sz="quarter" idx="11"/>
          </p:nvPr>
        </p:nvSpPr>
        <p:spPr>
          <a:xfrm>
            <a:off x="689712" y="1216088"/>
            <a:ext cx="10582026" cy="834781"/>
          </a:xfrm>
        </p:spPr>
        <p:txBody>
          <a:bodyPr/>
          <a:lstStyle/>
          <a:p>
            <a:pPr algn="just">
              <a:lnSpc>
                <a:spcPct val="150000"/>
              </a:lnSpc>
            </a:pPr>
            <a:r>
              <a:rPr lang="en-US" altLang="zh-CN" sz="2800" dirty="0" smtClean="0">
                <a:solidFill>
                  <a:schemeClr val="accent1"/>
                </a:solidFill>
                <a:latin typeface="Arial" panose="020B0604020202020204" pitchFamily="34" charset="0"/>
                <a:cs typeface="Arial" panose="020B0604020202020204" pitchFamily="34" charset="0"/>
              </a:rPr>
              <a:t>1. Know </a:t>
            </a:r>
            <a:r>
              <a:rPr lang="en-US" altLang="zh-CN" sz="2800" dirty="0">
                <a:solidFill>
                  <a:schemeClr val="accent1"/>
                </a:solidFill>
                <a:latin typeface="Arial" panose="020B0604020202020204" pitchFamily="34" charset="0"/>
                <a:cs typeface="Arial" panose="020B0604020202020204" pitchFamily="34" charset="0"/>
              </a:rPr>
              <a:t>your purpose</a:t>
            </a:r>
            <a:r>
              <a:rPr lang="zh-CN" altLang="en-US" sz="2800" dirty="0">
                <a:solidFill>
                  <a:schemeClr val="accent1"/>
                </a:solidFill>
                <a:latin typeface="Arial" panose="020B0604020202020204" pitchFamily="34" charset="0"/>
                <a:cs typeface="Arial" panose="020B0604020202020204" pitchFamily="34" charset="0"/>
              </a:rPr>
              <a:t>，</a:t>
            </a:r>
            <a:r>
              <a:rPr lang="en-US" altLang="zh-CN" sz="2800" dirty="0">
                <a:solidFill>
                  <a:schemeClr val="accent1"/>
                </a:solidFill>
                <a:latin typeface="Arial" panose="020B0604020202020204" pitchFamily="34" charset="0"/>
                <a:cs typeface="Arial" panose="020B0604020202020204" pitchFamily="34" charset="0"/>
              </a:rPr>
              <a:t>and adapt your style accordingly</a:t>
            </a:r>
            <a:r>
              <a:rPr lang="en-US" altLang="zh-CN" sz="2800" dirty="0" smtClean="0">
                <a:solidFill>
                  <a:schemeClr val="accent1"/>
                </a:solidFill>
                <a:latin typeface="Arial" panose="020B0604020202020204" pitchFamily="34" charset="0"/>
                <a:cs typeface="Arial" panose="020B0604020202020204" pitchFamily="34" charset="0"/>
              </a:rPr>
              <a:t>.</a:t>
            </a:r>
            <a:endParaRPr lang="zh-CN" altLang="en-US" sz="2800" dirty="0">
              <a:solidFill>
                <a:schemeClr val="accent1">
                  <a:lumMod val="75000"/>
                </a:scheme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926279555"/>
              </p:ext>
            </p:extLst>
          </p:nvPr>
        </p:nvGraphicFramePr>
        <p:xfrm>
          <a:off x="558216" y="2364376"/>
          <a:ext cx="11075568" cy="4198984"/>
        </p:xfrm>
        <a:graphic>
          <a:graphicData uri="http://schemas.openxmlformats.org/drawingml/2006/table">
            <a:tbl>
              <a:tblPr firstRow="1" bandRow="1">
                <a:tableStyleId>{5C22544A-7EE6-4342-B048-85BDC9FD1C3A}</a:tableStyleId>
              </a:tblPr>
              <a:tblGrid>
                <a:gridCol w="5537784">
                  <a:extLst>
                    <a:ext uri="{9D8B030D-6E8A-4147-A177-3AD203B41FA5}">
                      <a16:colId xmlns:a16="http://schemas.microsoft.com/office/drawing/2014/main" xmlns="" val="20000"/>
                    </a:ext>
                  </a:extLst>
                </a:gridCol>
                <a:gridCol w="5537784">
                  <a:extLst>
                    <a:ext uri="{9D8B030D-6E8A-4147-A177-3AD203B41FA5}">
                      <a16:colId xmlns:a16="http://schemas.microsoft.com/office/drawing/2014/main" xmlns="" val="20001"/>
                    </a:ext>
                  </a:extLst>
                </a:gridCol>
              </a:tblGrid>
              <a:tr h="646776">
                <a:tc>
                  <a:txBody>
                    <a:bodyPr/>
                    <a:lstStyle/>
                    <a:p>
                      <a:pPr algn="ctr"/>
                      <a:r>
                        <a:rPr lang="en-US" altLang="zh-CN" sz="2800" dirty="0">
                          <a:solidFill>
                            <a:schemeClr val="accent1"/>
                          </a:solidFill>
                        </a:rPr>
                        <a:t>Purpose</a:t>
                      </a:r>
                      <a:endParaRPr lang="zh-CN" altLang="en-US" sz="2800" dirty="0">
                        <a:solidFill>
                          <a:schemeClr val="accent1"/>
                        </a:solidFill>
                      </a:endParaRPr>
                    </a:p>
                  </a:txBody>
                  <a:tcPr>
                    <a:solidFill>
                      <a:schemeClr val="tx1">
                        <a:lumMod val="20000"/>
                        <a:lumOff val="80000"/>
                        <a:alpha val="50000"/>
                      </a:schemeClr>
                    </a:solidFill>
                  </a:tcPr>
                </a:tc>
                <a:tc>
                  <a:txBody>
                    <a:bodyPr/>
                    <a:lstStyle/>
                    <a:p>
                      <a:pPr algn="ctr"/>
                      <a:r>
                        <a:rPr lang="en-US" altLang="zh-CN" sz="2800" b="1" dirty="0">
                          <a:solidFill>
                            <a:schemeClr val="accent1"/>
                          </a:solidFill>
                        </a:rPr>
                        <a:t>Style</a:t>
                      </a:r>
                      <a:endParaRPr lang="zh-CN" altLang="en-US" sz="2800" b="1" dirty="0">
                        <a:solidFill>
                          <a:schemeClr val="accent1"/>
                        </a:solidFill>
                      </a:endParaRPr>
                    </a:p>
                  </a:txBody>
                  <a:tcPr>
                    <a:solidFill>
                      <a:schemeClr val="tx1">
                        <a:lumMod val="20000"/>
                        <a:lumOff val="80000"/>
                        <a:alpha val="50000"/>
                      </a:schemeClr>
                    </a:solidFill>
                  </a:tcPr>
                </a:tc>
                <a:extLst>
                  <a:ext uri="{0D108BD9-81ED-4DB2-BD59-A6C34878D82A}">
                    <a16:rowId xmlns:a16="http://schemas.microsoft.com/office/drawing/2014/main" xmlns="" val="10000"/>
                  </a:ext>
                </a:extLst>
              </a:tr>
              <a:tr h="888052">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xmlns="" val="10001"/>
                  </a:ext>
                </a:extLst>
              </a:tr>
              <a:tr h="888052">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xmlns="" val="10002"/>
                  </a:ext>
                </a:extLst>
              </a:tr>
              <a:tr h="888052">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xmlns="" val="10003"/>
                  </a:ext>
                </a:extLst>
              </a:tr>
              <a:tr h="888052">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10004"/>
                  </a:ext>
                </a:extLst>
              </a:tr>
            </a:tbl>
          </a:graphicData>
        </a:graphic>
      </p:graphicFrame>
      <p:sp>
        <p:nvSpPr>
          <p:cNvPr id="9" name="矩形 8"/>
          <p:cNvSpPr/>
          <p:nvPr/>
        </p:nvSpPr>
        <p:spPr>
          <a:xfrm>
            <a:off x="786455" y="3395886"/>
            <a:ext cx="4902561" cy="523220"/>
          </a:xfrm>
          <a:prstGeom prst="rect">
            <a:avLst/>
          </a:prstGeom>
        </p:spPr>
        <p:txBody>
          <a:bodyPr wrap="none">
            <a:spAutoFit/>
          </a:bodyPr>
          <a:lstStyle/>
          <a:p>
            <a:r>
              <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rPr>
              <a:t>To locate specific information </a:t>
            </a:r>
            <a:endParaRPr lang="zh-CN" altLang="en-US" dirty="0"/>
          </a:p>
        </p:txBody>
      </p:sp>
      <p:sp>
        <p:nvSpPr>
          <p:cNvPr id="10" name="矩形 9"/>
          <p:cNvSpPr/>
          <p:nvPr/>
        </p:nvSpPr>
        <p:spPr>
          <a:xfrm>
            <a:off x="6246003" y="3429000"/>
            <a:ext cx="1625766" cy="523220"/>
          </a:xfrm>
          <a:prstGeom prst="rect">
            <a:avLst/>
          </a:prstGeom>
        </p:spPr>
        <p:txBody>
          <a:bodyPr wrap="none">
            <a:spAutoFit/>
          </a:bodyPr>
          <a:lstStyle/>
          <a:p>
            <a:pPr lvl="0">
              <a:spcBef>
                <a:spcPts val="1000"/>
              </a:spcBef>
            </a:pPr>
            <a:r>
              <a:rPr lang="en-US" altLang="zh-CN" sz="2800" dirty="0" smtClean="0">
                <a:solidFill>
                  <a:srgbClr val="3B3B3B"/>
                </a:solidFill>
                <a:latin typeface="Arial" panose="020B0604020202020204" pitchFamily="34" charset="0"/>
                <a:ea typeface="微软雅黑" panose="020B0503020204020204" pitchFamily="34" charset="-122"/>
                <a:cs typeface="Arial" panose="020B0604020202020204" pitchFamily="34" charset="0"/>
              </a:rPr>
              <a:t>scanning</a:t>
            </a:r>
            <a:endPar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a:off x="786455" y="4224015"/>
            <a:ext cx="4684552" cy="523220"/>
          </a:xfrm>
          <a:prstGeom prst="rect">
            <a:avLst/>
          </a:prstGeom>
        </p:spPr>
        <p:txBody>
          <a:bodyPr wrap="none">
            <a:spAutoFit/>
          </a:bodyPr>
          <a:lstStyle/>
          <a:p>
            <a:r>
              <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rPr>
              <a:t>To inform yourself generally </a:t>
            </a:r>
            <a:endParaRPr lang="zh-CN" altLang="en-US" dirty="0"/>
          </a:p>
        </p:txBody>
      </p:sp>
      <p:sp>
        <p:nvSpPr>
          <p:cNvPr id="12" name="矩形 11"/>
          <p:cNvSpPr/>
          <p:nvPr/>
        </p:nvSpPr>
        <p:spPr>
          <a:xfrm>
            <a:off x="6246003" y="4223320"/>
            <a:ext cx="5025735" cy="523220"/>
          </a:xfrm>
          <a:prstGeom prst="rect">
            <a:avLst/>
          </a:prstGeom>
        </p:spPr>
        <p:txBody>
          <a:bodyPr wrap="none">
            <a:spAutoFit/>
          </a:bodyPr>
          <a:lstStyle/>
          <a:p>
            <a:r>
              <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rPr>
              <a:t>reading steadily without noting</a:t>
            </a:r>
            <a:endParaRPr lang="zh-CN" altLang="en-US" dirty="0"/>
          </a:p>
        </p:txBody>
      </p:sp>
      <p:sp>
        <p:nvSpPr>
          <p:cNvPr id="13" name="矩形 12"/>
          <p:cNvSpPr/>
          <p:nvPr/>
        </p:nvSpPr>
        <p:spPr>
          <a:xfrm>
            <a:off x="786455" y="5032449"/>
            <a:ext cx="4642874" cy="523220"/>
          </a:xfrm>
          <a:prstGeom prst="rect">
            <a:avLst/>
          </a:prstGeom>
        </p:spPr>
        <p:txBody>
          <a:bodyPr wrap="none">
            <a:spAutoFit/>
          </a:bodyPr>
          <a:lstStyle/>
          <a:p>
            <a:r>
              <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rPr>
              <a:t>To gather material for a task</a:t>
            </a:r>
            <a:endParaRPr lang="zh-CN" altLang="en-US" dirty="0"/>
          </a:p>
        </p:txBody>
      </p:sp>
      <p:sp>
        <p:nvSpPr>
          <p:cNvPr id="14" name="矩形 13"/>
          <p:cNvSpPr/>
          <p:nvPr/>
        </p:nvSpPr>
        <p:spPr>
          <a:xfrm>
            <a:off x="6246003" y="5032449"/>
            <a:ext cx="5138523" cy="523220"/>
          </a:xfrm>
          <a:prstGeom prst="rect">
            <a:avLst/>
          </a:prstGeom>
        </p:spPr>
        <p:txBody>
          <a:bodyPr wrap="none">
            <a:spAutoFit/>
          </a:bodyPr>
          <a:lstStyle/>
          <a:p>
            <a:pPr lvl="0">
              <a:spcBef>
                <a:spcPts val="1000"/>
              </a:spcBef>
            </a:pPr>
            <a:r>
              <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rPr>
              <a:t>reading carefully, making notes</a:t>
            </a:r>
          </a:p>
        </p:txBody>
      </p:sp>
      <p:sp>
        <p:nvSpPr>
          <p:cNvPr id="15" name="矩形 14"/>
          <p:cNvSpPr/>
          <p:nvPr/>
        </p:nvSpPr>
        <p:spPr>
          <a:xfrm>
            <a:off x="786455" y="5933686"/>
            <a:ext cx="4945841" cy="523220"/>
          </a:xfrm>
          <a:prstGeom prst="rect">
            <a:avLst/>
          </a:prstGeom>
        </p:spPr>
        <p:txBody>
          <a:bodyPr wrap="none">
            <a:spAutoFit/>
          </a:bodyPr>
          <a:lstStyle/>
          <a:p>
            <a:r>
              <a:rPr lang="en-US" altLang="zh-CN" sz="2800" dirty="0">
                <a:solidFill>
                  <a:srgbClr val="3B3B3B"/>
                </a:solidFill>
                <a:latin typeface="Arial" panose="020B0604020202020204" pitchFamily="34" charset="0"/>
                <a:ea typeface="微软雅黑" panose="020B0503020204020204" pitchFamily="34" charset="-122"/>
                <a:cs typeface="Arial" panose="020B0604020202020204" pitchFamily="34" charset="0"/>
              </a:rPr>
              <a:t>To understand an experiment </a:t>
            </a:r>
            <a:endParaRPr lang="zh-CN" altLang="en-US" dirty="0"/>
          </a:p>
        </p:txBody>
      </p:sp>
      <p:sp>
        <p:nvSpPr>
          <p:cNvPr id="16" name="矩形 15"/>
          <p:cNvSpPr/>
          <p:nvPr/>
        </p:nvSpPr>
        <p:spPr>
          <a:xfrm>
            <a:off x="6246003" y="5672590"/>
            <a:ext cx="6096000" cy="954107"/>
          </a:xfrm>
          <a:prstGeom prst="rect">
            <a:avLst/>
          </a:prstGeom>
        </p:spPr>
        <p:txBody>
          <a:bodyPr>
            <a:spAutoFit/>
          </a:bodyPr>
          <a:lstStyle/>
          <a:p>
            <a:r>
              <a:rPr lang="en-US" altLang="zh-CN" sz="2700" dirty="0">
                <a:solidFill>
                  <a:srgbClr val="3B3B3B"/>
                </a:solidFill>
                <a:latin typeface="Arial" panose="020B0604020202020204" pitchFamily="34" charset="0"/>
                <a:ea typeface="微软雅黑" panose="020B0503020204020204" pitchFamily="34" charset="-122"/>
                <a:cs typeface="Arial" panose="020B0604020202020204" pitchFamily="34" charset="0"/>
              </a:rPr>
              <a:t>reading the methods, jotting down diagrams before reading the results</a:t>
            </a:r>
            <a:endParaRPr lang="zh-CN" altLang="en-US" sz="2700" dirty="0"/>
          </a:p>
        </p:txBody>
      </p:sp>
    </p:spTree>
    <p:extLst>
      <p:ext uri="{BB962C8B-B14F-4D97-AF65-F5344CB8AC3E}">
        <p14:creationId xmlns:p14="http://schemas.microsoft.com/office/powerpoint/2010/main" val="29171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0" grpId="0"/>
      <p:bldP spid="11" grpId="0"/>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dirty="0" smtClean="0"/>
              <a:t>2. being </a:t>
            </a:r>
            <a:r>
              <a:rPr lang="en-US" dirty="0"/>
              <a:t>critical and active</a:t>
            </a:r>
          </a:p>
          <a:p>
            <a:pPr>
              <a:lnSpc>
                <a:spcPct val="100000"/>
              </a:lnSpc>
            </a:pPr>
            <a:endParaRPr lang="en-US" altLang="zh-CN" dirty="0">
              <a:solidFill>
                <a:schemeClr val="accent1"/>
              </a:solidFill>
            </a:endParaRPr>
          </a:p>
        </p:txBody>
      </p:sp>
      <p:sp>
        <p:nvSpPr>
          <p:cNvPr id="6" name="文本占位符 3"/>
          <p:cNvSpPr>
            <a:spLocks noGrp="1"/>
          </p:cNvSpPr>
          <p:nvPr>
            <p:ph type="body" sz="quarter" idx="11"/>
          </p:nvPr>
        </p:nvSpPr>
        <p:spPr>
          <a:xfrm>
            <a:off x="689610" y="1216025"/>
            <a:ext cx="11352530" cy="5156200"/>
          </a:xfrm>
        </p:spPr>
        <p:txBody>
          <a:bodyPr/>
          <a:lstStyle/>
          <a:p>
            <a:pPr algn="just">
              <a:lnSpc>
                <a:spcPct val="150000"/>
              </a:lnSpc>
            </a:pPr>
            <a:r>
              <a:rPr lang="en-US" altLang="zh-CN" sz="2800" b="1" dirty="0">
                <a:solidFill>
                  <a:srgbClr val="F29000"/>
                </a:solidFill>
              </a:rPr>
              <a:t>A Question for Consideration</a:t>
            </a:r>
          </a:p>
          <a:p>
            <a:pPr algn="just" fontAlgn="auto">
              <a:lnSpc>
                <a:spcPct val="100000"/>
              </a:lnSpc>
              <a:spcBef>
                <a:spcPts val="400"/>
              </a:spcBef>
            </a:pPr>
            <a:r>
              <a:rPr lang="en-US" altLang="zh-CN" sz="3000" dirty="0">
                <a:solidFill>
                  <a:schemeClr val="accent1"/>
                </a:solidFill>
                <a:latin typeface="Calibri" panose="020F0502020204030204" charset="0"/>
                <a:cs typeface="Calibri" panose="020F0502020204030204" charset="0"/>
                <a:sym typeface="+mn-ea"/>
              </a:rPr>
              <a:t>     One of the assumptions many students make is that the writer, being an expert in his/her field, must always be correct. This is by no means always the case. As a reader, you must learn to appraise objectively the work of others, i.e. using critical thinking skills.</a:t>
            </a:r>
          </a:p>
          <a:p>
            <a:pPr algn="just">
              <a:lnSpc>
                <a:spcPct val="150000"/>
              </a:lnSpc>
            </a:pPr>
            <a:r>
              <a:rPr lang="en-US" altLang="zh-CN" sz="3000" b="1" dirty="0">
                <a:solidFill>
                  <a:schemeClr val="accent1"/>
                </a:solidFill>
                <a:latin typeface="Calibri" panose="020F0502020204030204" charset="0"/>
                <a:cs typeface="Calibri" panose="020F0502020204030204" charset="0"/>
                <a:sym typeface="+mn-ea"/>
              </a:rPr>
              <a:t>How can you read a scientific article critically?</a:t>
            </a:r>
          </a:p>
        </p:txBody>
      </p:sp>
      <p:pic>
        <p:nvPicPr>
          <p:cNvPr id="101" name="图片 100"/>
          <p:cNvPicPr/>
          <p:nvPr/>
        </p:nvPicPr>
        <p:blipFill>
          <a:blip r:embed="rId2"/>
          <a:srcRect b="25017"/>
          <a:stretch>
            <a:fillRect/>
          </a:stretch>
        </p:blipFill>
        <p:spPr>
          <a:xfrm>
            <a:off x="8230870" y="3731260"/>
            <a:ext cx="3531870" cy="2498090"/>
          </a:xfrm>
          <a:prstGeom prst="rect">
            <a:avLst/>
          </a:prstGeom>
          <a:noFill/>
          <a:ln w="9525">
            <a:noFill/>
          </a:ln>
        </p:spPr>
      </p:pic>
      <p:pic>
        <p:nvPicPr>
          <p:cNvPr id="102" name="图片 101"/>
          <p:cNvPicPr/>
          <p:nvPr/>
        </p:nvPicPr>
        <p:blipFill>
          <a:blip r:embed="rId3"/>
          <a:srcRect b="3833"/>
          <a:stretch>
            <a:fillRect/>
          </a:stretch>
        </p:blipFill>
        <p:spPr>
          <a:xfrm>
            <a:off x="5835015" y="4874895"/>
            <a:ext cx="2675255" cy="1239520"/>
          </a:xfrm>
          <a:prstGeom prst="rect">
            <a:avLst/>
          </a:prstGeom>
          <a:noFill/>
          <a:ln w="9525">
            <a:noFill/>
          </a:ln>
        </p:spPr>
      </p:pic>
    </p:spTree>
    <p:extLst>
      <p:ext uri="{BB962C8B-B14F-4D97-AF65-F5344CB8AC3E}">
        <p14:creationId xmlns:p14="http://schemas.microsoft.com/office/powerpoint/2010/main" val="50741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par>
                                <p:cTn id="11" presetID="22" presetClass="entr" presetSubtype="8"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wipe(left)">
                                      <p:cBhvr>
                                        <p:cTn id="1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81BD9276-FD7E-4571-B19F-E0BC8AD148E5}"/>
              </a:ext>
            </a:extLst>
          </p:cNvPr>
          <p:cNvSpPr>
            <a:spLocks noGrp="1"/>
          </p:cNvSpPr>
          <p:nvPr>
            <p:ph type="body" sz="quarter" idx="10"/>
          </p:nvPr>
        </p:nvSpPr>
        <p:spPr>
          <a:xfrm>
            <a:off x="689712" y="657333"/>
            <a:ext cx="9606432" cy="441325"/>
          </a:xfrm>
        </p:spPr>
        <p:txBody>
          <a:bodyPr/>
          <a:lstStyle/>
          <a:p>
            <a:pPr>
              <a:lnSpc>
                <a:spcPts val="3200"/>
              </a:lnSpc>
              <a:spcBef>
                <a:spcPts val="600"/>
              </a:spcBef>
              <a:spcAft>
                <a:spcPts val="1200"/>
              </a:spcAft>
            </a:pPr>
            <a:r>
              <a:rPr lang="en-US" altLang="zh-CN" sz="3600" dirty="0" smtClean="0">
                <a:latin typeface="Times New Roman" panose="02020603050405020304" pitchFamily="18" charset="0"/>
                <a:cs typeface="Times New Roman" panose="02020603050405020304" pitchFamily="18" charset="0"/>
              </a:rPr>
              <a:t>Reading Critically and Actively</a:t>
            </a:r>
            <a:endParaRPr lang="zh-CN" altLang="en-US" sz="3600" dirty="0">
              <a:latin typeface="Times New Roman" panose="02020603050405020304" pitchFamily="18" charset="0"/>
              <a:cs typeface="Times New Roman" panose="02020603050405020304" pitchFamily="18" charset="0"/>
            </a:endParaRPr>
          </a:p>
        </p:txBody>
      </p:sp>
      <p:sp>
        <p:nvSpPr>
          <p:cNvPr id="4" name="文本占位符 3">
            <a:extLst>
              <a:ext uri="{FF2B5EF4-FFF2-40B4-BE49-F238E27FC236}">
                <a16:creationId xmlns:a16="http://schemas.microsoft.com/office/drawing/2014/main" xmlns="" id="{D5692C96-F299-4837-AF47-1BBC614638B4}"/>
              </a:ext>
            </a:extLst>
          </p:cNvPr>
          <p:cNvSpPr>
            <a:spLocks noGrp="1"/>
          </p:cNvSpPr>
          <p:nvPr>
            <p:ph type="body" sz="quarter" idx="11"/>
          </p:nvPr>
        </p:nvSpPr>
        <p:spPr>
          <a:xfrm>
            <a:off x="689711" y="1216087"/>
            <a:ext cx="11020507" cy="5169965"/>
          </a:xfrm>
        </p:spPr>
        <p:txBody>
          <a:bodyPr/>
          <a:lstStyle/>
          <a:p>
            <a:pPr marL="342900" indent="-342900" algn="just">
              <a:lnSpc>
                <a:spcPct val="150000"/>
              </a:lnSpc>
            </a:pPr>
            <a:r>
              <a:rPr lang="en-US" altLang="zh-CN" sz="2000" b="1" dirty="0">
                <a:solidFill>
                  <a:schemeClr val="accent1">
                    <a:lumMod val="75000"/>
                  </a:schemeClr>
                </a:solidFill>
                <a:latin typeface="Times New Roman" pitchFamily="18" charset="0"/>
                <a:cs typeface="Times New Roman" pitchFamily="18" charset="0"/>
              </a:rPr>
              <a:t> </a:t>
            </a:r>
            <a:r>
              <a:rPr lang="en-US" altLang="zh-CN" sz="2800" b="1" dirty="0">
                <a:solidFill>
                  <a:schemeClr val="accent1">
                    <a:lumMod val="75000"/>
                  </a:schemeClr>
                </a:solidFill>
                <a:latin typeface="Times New Roman" pitchFamily="18" charset="0"/>
                <a:cs typeface="Times New Roman" pitchFamily="18" charset="0"/>
              </a:rPr>
              <a:t>Reading critically and actively is closely connected to an ability to </a:t>
            </a:r>
            <a:r>
              <a:rPr lang="en-US" altLang="zh-CN" sz="2800" b="1" i="1" dirty="0" err="1">
                <a:solidFill>
                  <a:schemeClr val="accent1">
                    <a:lumMod val="75000"/>
                  </a:schemeClr>
                </a:solidFill>
                <a:latin typeface="Times New Roman" pitchFamily="18" charset="0"/>
                <a:cs typeface="Times New Roman" pitchFamily="18" charset="0"/>
              </a:rPr>
              <a:t>analyse</a:t>
            </a:r>
            <a:r>
              <a:rPr lang="en-US" altLang="zh-CN" sz="2800" b="1" i="1" dirty="0">
                <a:solidFill>
                  <a:schemeClr val="accent1">
                    <a:lumMod val="75000"/>
                  </a:schemeClr>
                </a:solidFill>
                <a:latin typeface="Times New Roman" pitchFamily="18" charset="0"/>
                <a:cs typeface="Times New Roman" pitchFamily="18" charset="0"/>
              </a:rPr>
              <a:t> </a:t>
            </a:r>
            <a:r>
              <a:rPr lang="en-US" altLang="zh-CN" sz="2800" b="1" dirty="0">
                <a:solidFill>
                  <a:schemeClr val="accent1">
                    <a:lumMod val="75000"/>
                  </a:schemeClr>
                </a:solidFill>
                <a:latin typeface="Times New Roman" pitchFamily="18" charset="0"/>
                <a:cs typeface="Times New Roman" pitchFamily="18" charset="0"/>
              </a:rPr>
              <a:t>and </a:t>
            </a:r>
            <a:r>
              <a:rPr lang="en-US" altLang="zh-CN" sz="2800" b="1" i="1" dirty="0">
                <a:solidFill>
                  <a:schemeClr val="accent1">
                    <a:lumMod val="75000"/>
                  </a:schemeClr>
                </a:solidFill>
                <a:latin typeface="Times New Roman" pitchFamily="18" charset="0"/>
                <a:cs typeface="Times New Roman" pitchFamily="18" charset="0"/>
              </a:rPr>
              <a:t>evaluate</a:t>
            </a:r>
            <a:r>
              <a:rPr lang="en-US" altLang="zh-CN" sz="2800" b="1" dirty="0">
                <a:solidFill>
                  <a:schemeClr val="accent1">
                    <a:lumMod val="75000"/>
                  </a:schemeClr>
                </a:solidFill>
                <a:latin typeface="Times New Roman" pitchFamily="18" charset="0"/>
                <a:cs typeface="Times New Roman" pitchFamily="18" charset="0"/>
              </a:rPr>
              <a:t> the material you read. </a:t>
            </a:r>
            <a:endParaRPr lang="en-US" sz="2800" dirty="0" smtClean="0">
              <a:latin typeface="Times New Roman" panose="02020603050405020304" pitchFamily="18" charset="0"/>
              <a:cs typeface="Times New Roman" panose="02020603050405020304" pitchFamily="18" charset="0"/>
            </a:endParaRPr>
          </a:p>
          <a:p>
            <a:pPr marL="342900" indent="-342900" algn="just">
              <a:lnSpc>
                <a:spcPct val="150000"/>
              </a:lnSpc>
            </a:pPr>
            <a:r>
              <a:rPr lang="en-US" sz="2800" dirty="0" smtClean="0">
                <a:latin typeface="Times New Roman" panose="02020603050405020304" pitchFamily="18" charset="0"/>
                <a:cs typeface="Times New Roman" panose="02020603050405020304" pitchFamily="18" charset="0"/>
              </a:rPr>
              <a:t>Active reading involves engaging with a text in order to understand what it contains. This could mean highlighting key words and phrases, making annotations in the margin, testing yourself as you read, discussing with or explaining it to someone else after reading, </a:t>
            </a:r>
          </a:p>
          <a:p>
            <a:pPr marL="342900" indent="-342900" algn="just">
              <a:lnSpc>
                <a:spcPct val="150000"/>
              </a:lnSpc>
            </a:pPr>
            <a:r>
              <a:rPr lang="en-US" altLang="zh-CN" sz="2800" dirty="0" smtClean="0">
                <a:latin typeface="Times New Roman" panose="02020603050405020304" pitchFamily="18" charset="0"/>
                <a:cs typeface="Times New Roman" panose="02020603050405020304" pitchFamily="18" charset="0"/>
              </a:rPr>
              <a:t>Critical </a:t>
            </a:r>
            <a:r>
              <a:rPr lang="en-US" sz="2800" dirty="0" smtClean="0">
                <a:latin typeface="Times New Roman" panose="02020603050405020304" pitchFamily="18" charset="0"/>
                <a:cs typeface="Times New Roman" panose="02020603050405020304" pitchFamily="18" charset="0"/>
              </a:rPr>
              <a:t>reading involves asking questions about the text. </a:t>
            </a:r>
            <a:endParaRPr lang="en-US" altLang="zh-CN" sz="2800" b="1" dirty="0" smtClean="0">
              <a:solidFill>
                <a:schemeClr val="accent1">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53128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Some questions for framing your reading</a:t>
            </a:r>
            <a:endParaRPr lang="en-US" dirty="0"/>
          </a:p>
        </p:txBody>
      </p:sp>
      <p:sp>
        <p:nvSpPr>
          <p:cNvPr id="3" name="文本占位符 2"/>
          <p:cNvSpPr>
            <a:spLocks noGrp="1"/>
          </p:cNvSpPr>
          <p:nvPr>
            <p:ph type="body" sz="quarter" idx="11"/>
          </p:nvPr>
        </p:nvSpPr>
        <p:spPr>
          <a:xfrm>
            <a:off x="689712" y="1203433"/>
            <a:ext cx="11182740" cy="4459948"/>
          </a:xfrm>
        </p:spPr>
        <p:txBody>
          <a:bodyPr/>
          <a:lstStyle/>
          <a:p>
            <a:pPr>
              <a:buFont typeface="Arial" pitchFamily="34" charset="0"/>
              <a:buChar char="•"/>
            </a:pPr>
            <a:r>
              <a:rPr lang="en-US" sz="2800" dirty="0" smtClean="0">
                <a:latin typeface="Times New Roman" pitchFamily="18" charset="0"/>
                <a:cs typeface="Times New Roman" pitchFamily="18" charset="0"/>
              </a:rPr>
              <a:t> What is the issue/main argument?</a:t>
            </a:r>
          </a:p>
          <a:p>
            <a:pPr>
              <a:buFont typeface="Arial" pitchFamily="34" charset="0"/>
              <a:buChar char="•"/>
            </a:pPr>
            <a:r>
              <a:rPr lang="en-US" sz="2800" dirty="0" smtClean="0">
                <a:latin typeface="Times New Roman" pitchFamily="18" charset="0"/>
                <a:cs typeface="Times New Roman" pitchFamily="18" charset="0"/>
              </a:rPr>
              <a:t> Where has this text came from (What is the source--- is it a journal article, a scientific work, a newspaper clipping (</a:t>
            </a:r>
            <a:r>
              <a:rPr lang="zh-CN" altLang="en-US" sz="2800" dirty="0" smtClean="0">
                <a:latin typeface="Times New Roman" pitchFamily="18" charset="0"/>
                <a:cs typeface="Times New Roman" pitchFamily="18" charset="0"/>
              </a:rPr>
              <a:t>剪报）</a:t>
            </a:r>
            <a:r>
              <a:rPr lang="en-US" sz="2800" dirty="0" smtClean="0">
                <a:latin typeface="Times New Roman" pitchFamily="18" charset="0"/>
                <a:cs typeface="Times New Roman" pitchFamily="18" charset="0"/>
              </a:rPr>
              <a:t>, and extract from a blog?)</a:t>
            </a:r>
          </a:p>
          <a:p>
            <a:pPr>
              <a:buFont typeface="Arial" pitchFamily="34" charset="0"/>
              <a:buChar char="•"/>
            </a:pPr>
            <a:r>
              <a:rPr lang="en-US" sz="2800" dirty="0" smtClean="0">
                <a:latin typeface="Times New Roman" pitchFamily="18" charset="0"/>
                <a:cs typeface="Times New Roman" pitchFamily="18" charset="0"/>
              </a:rPr>
              <a:t> Is it an authoritative source? (Do I trust it? Why?)</a:t>
            </a:r>
          </a:p>
          <a:p>
            <a:pPr>
              <a:buFont typeface="Arial" pitchFamily="34" charset="0"/>
              <a:buChar char="•"/>
            </a:pPr>
            <a:r>
              <a:rPr lang="en-US" sz="2800" dirty="0" smtClean="0">
                <a:latin typeface="Times New Roman" pitchFamily="18" charset="0"/>
                <a:cs typeface="Times New Roman" pitchFamily="18" charset="0"/>
              </a:rPr>
              <a:t> What is the author’s main point, argument or thesis? ( What’s at stake?)</a:t>
            </a:r>
          </a:p>
          <a:p>
            <a:pPr>
              <a:buFont typeface="Arial" pitchFamily="34" charset="0"/>
              <a:buChar char="•"/>
            </a:pPr>
            <a:r>
              <a:rPr lang="en-US" sz="2800" dirty="0" smtClean="0">
                <a:latin typeface="Times New Roman" pitchFamily="18" charset="0"/>
                <a:cs typeface="Times New Roman" pitchFamily="18" charset="0"/>
              </a:rPr>
              <a:t> What evidence is used to support this?</a:t>
            </a:r>
          </a:p>
          <a:p>
            <a:pPr>
              <a:buFont typeface="Arial" pitchFamily="34" charset="0"/>
              <a:buChar char="•"/>
            </a:pPr>
            <a:r>
              <a:rPr lang="en-US" sz="2800" dirty="0" smtClean="0">
                <a:latin typeface="Times New Roman" pitchFamily="18" charset="0"/>
                <a:cs typeface="Times New Roman" pitchFamily="18" charset="0"/>
              </a:rPr>
              <a:t> How valid is that evidence? What is it based on ---- statistics, research data, the views of other scholars, personal opinion? Do I trust it? Why, why not?</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52745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57333"/>
            <a:ext cx="10858275" cy="441325"/>
          </a:xfrm>
        </p:spPr>
        <p:txBody>
          <a:bodyPr/>
          <a:lstStyle/>
          <a:p>
            <a:r>
              <a:rPr lang="en-US" dirty="0" smtClean="0"/>
              <a:t>Some questions for framing your reading </a:t>
            </a:r>
          </a:p>
          <a:p>
            <a:endParaRPr lang="en-US" dirty="0"/>
          </a:p>
        </p:txBody>
      </p:sp>
      <p:sp>
        <p:nvSpPr>
          <p:cNvPr id="3" name="文本占位符 2"/>
          <p:cNvSpPr>
            <a:spLocks noGrp="1"/>
          </p:cNvSpPr>
          <p:nvPr>
            <p:ph type="body" sz="quarter" idx="11"/>
          </p:nvPr>
        </p:nvSpPr>
        <p:spPr>
          <a:xfrm>
            <a:off x="689712" y="1350913"/>
            <a:ext cx="11064753" cy="4887651"/>
          </a:xfrm>
        </p:spPr>
        <p:txBody>
          <a:bodyPr/>
          <a:lstStyle/>
          <a:p>
            <a:pPr>
              <a:buFont typeface="Arial" pitchFamily="34" charset="0"/>
              <a:buChar char="•"/>
            </a:pPr>
            <a:r>
              <a:rPr lang="en-US" sz="2800" dirty="0" smtClean="0">
                <a:latin typeface="Times New Roman" pitchFamily="18" charset="0"/>
                <a:cs typeface="Times New Roman" pitchFamily="18" charset="0"/>
              </a:rPr>
              <a:t> Why is the writer presenting this point of view?</a:t>
            </a:r>
          </a:p>
          <a:p>
            <a:pPr>
              <a:buFont typeface="Arial" pitchFamily="34" charset="0"/>
              <a:buChar char="•"/>
            </a:pPr>
            <a:r>
              <a:rPr lang="en-US" sz="2800" dirty="0" smtClean="0">
                <a:latin typeface="Times New Roman" pitchFamily="18" charset="0"/>
                <a:cs typeface="Times New Roman" pitchFamily="18" charset="0"/>
              </a:rPr>
              <a:t> How is the argument presented?</a:t>
            </a:r>
          </a:p>
          <a:p>
            <a:pPr>
              <a:buFont typeface="Arial" pitchFamily="34" charset="0"/>
              <a:buChar char="•"/>
            </a:pPr>
            <a:r>
              <a:rPr lang="en-US" sz="2800" dirty="0" smtClean="0">
                <a:latin typeface="Times New Roman" pitchFamily="18" charset="0"/>
                <a:cs typeface="Times New Roman" pitchFamily="18" charset="0"/>
              </a:rPr>
              <a:t> Is the writer using emotional or persuasive language?</a:t>
            </a:r>
          </a:p>
          <a:p>
            <a:pPr>
              <a:buFont typeface="Arial" pitchFamily="34" charset="0"/>
              <a:buChar char="•"/>
            </a:pPr>
            <a:r>
              <a:rPr lang="en-US" sz="2800" dirty="0" smtClean="0">
                <a:latin typeface="Times New Roman" pitchFamily="18" charset="0"/>
                <a:cs typeface="Times New Roman" pitchFamily="18" charset="0"/>
              </a:rPr>
              <a:t> Do other writers agree with these ideas?</a:t>
            </a:r>
          </a:p>
          <a:p>
            <a:pPr>
              <a:buFont typeface="Arial" pitchFamily="34" charset="0"/>
              <a:buChar char="•"/>
            </a:pPr>
            <a:r>
              <a:rPr lang="en-US" sz="2800" dirty="0" smtClean="0">
                <a:latin typeface="Times New Roman" pitchFamily="18" charset="0"/>
                <a:cs typeface="Times New Roman" pitchFamily="18" charset="0"/>
              </a:rPr>
              <a:t> Do I agree with these ideas? (Why or why not?)</a:t>
            </a:r>
          </a:p>
          <a:p>
            <a:endParaRPr lang="en-US" sz="2800" dirty="0" smtClean="0">
              <a:latin typeface="Times New Roman" pitchFamily="18" charset="0"/>
              <a:cs typeface="Times New Roman" pitchFamily="18" charset="0"/>
            </a:endParaRPr>
          </a:p>
          <a:p>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Adapted from the ACU Academic Skills </a:t>
            </a:r>
            <a:r>
              <a:rPr lang="en-US" sz="2000" dirty="0" err="1" smtClean="0">
                <a:latin typeface="Times New Roman" pitchFamily="18" charset="0"/>
                <a:cs typeface="Times New Roman" pitchFamily="18" charset="0"/>
              </a:rPr>
              <a:t>Uni</a:t>
            </a:r>
            <a:r>
              <a:rPr lang="en-US" sz="2000" dirty="0" smtClean="0">
                <a:latin typeface="Times New Roman" pitchFamily="18" charset="0"/>
                <a:cs typeface="Times New Roman" pitchFamily="18" charset="0"/>
              </a:rPr>
              <a:t> resources )</a:t>
            </a:r>
          </a:p>
          <a:p>
            <a:endParaRPr lang="en-US" sz="2800" dirty="0" smtClean="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17988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57333"/>
            <a:ext cx="11285978" cy="441325"/>
          </a:xfrm>
        </p:spPr>
        <p:txBody>
          <a:bodyPr/>
          <a:lstStyle/>
          <a:p>
            <a:r>
              <a:rPr lang="en-US" dirty="0" smtClean="0"/>
              <a:t> Some suggestions to help you to read critically and actively</a:t>
            </a:r>
            <a:endParaRPr lang="en-US" dirty="0"/>
          </a:p>
        </p:txBody>
      </p:sp>
      <p:sp>
        <p:nvSpPr>
          <p:cNvPr id="3" name="文本占位符 2"/>
          <p:cNvSpPr>
            <a:spLocks noGrp="1"/>
          </p:cNvSpPr>
          <p:nvPr>
            <p:ph type="body" sz="quarter" idx="11"/>
          </p:nvPr>
        </p:nvSpPr>
        <p:spPr>
          <a:xfrm>
            <a:off x="704460" y="1395157"/>
            <a:ext cx="11035256" cy="876095"/>
          </a:xfrm>
        </p:spPr>
        <p:txBody>
          <a:bodyPr/>
          <a:lstStyle/>
          <a:p>
            <a:r>
              <a:rPr lang="en-US" sz="2800" dirty="0" smtClean="0">
                <a:latin typeface="Times New Roman" pitchFamily="18" charset="0"/>
                <a:cs typeface="Times New Roman" pitchFamily="18" charset="0"/>
              </a:rPr>
              <a:t> 1) Keep good notes and organize the notes for easy future referencing.    </a:t>
            </a:r>
          </a:p>
          <a:p>
            <a:r>
              <a:rPr lang="en-US" i="1" dirty="0" smtClean="0">
                <a:latin typeface="Times New Roman" pitchFamily="18" charset="0"/>
                <a:cs typeface="Times New Roman" pitchFamily="18" charset="0"/>
              </a:rPr>
              <a:t>        (One effective way of making notes is to draw a mind map.)  </a:t>
            </a:r>
          </a:p>
          <a:p>
            <a:endParaRPr lang="en-US" sz="2800" dirty="0">
              <a:latin typeface="Times New Roman" pitchFamily="18" charset="0"/>
              <a:cs typeface="Times New Roman" pitchFamily="18" charset="0"/>
            </a:endParaRPr>
          </a:p>
        </p:txBody>
      </p:sp>
      <p:sp>
        <p:nvSpPr>
          <p:cNvPr id="4" name="TextBox 3"/>
          <p:cNvSpPr txBox="1"/>
          <p:nvPr/>
        </p:nvSpPr>
        <p:spPr>
          <a:xfrm>
            <a:off x="737419" y="2551464"/>
            <a:ext cx="11135033" cy="1089529"/>
          </a:xfrm>
          <a:prstGeom prst="rect">
            <a:avLst/>
          </a:prstGeom>
        </p:spPr>
        <p:txBody>
          <a:bodyPr/>
          <a:lstStyle/>
          <a:p>
            <a:pPr>
              <a:lnSpc>
                <a:spcPct val="90000"/>
              </a:lnSpc>
              <a:spcBef>
                <a:spcPts val="1000"/>
              </a:spcBef>
            </a:pPr>
            <a:r>
              <a:rPr lang="en-US" sz="2800" dirty="0" smtClean="0">
                <a:latin typeface="Times New Roman" pitchFamily="18" charset="0"/>
                <a:ea typeface="微软雅黑" panose="020B0503020204020204" pitchFamily="34" charset="-122"/>
                <a:cs typeface="Times New Roman" pitchFamily="18" charset="0"/>
              </a:rPr>
              <a:t> 2)  Read the paper twice. Initially, read it quickly to get a general understanding of the question, methods, results, and significance. Your second reading should be more critical and skeptical.</a:t>
            </a:r>
          </a:p>
        </p:txBody>
      </p:sp>
      <p:sp>
        <p:nvSpPr>
          <p:cNvPr id="5" name="TextBox 4"/>
          <p:cNvSpPr txBox="1"/>
          <p:nvPr/>
        </p:nvSpPr>
        <p:spPr>
          <a:xfrm>
            <a:off x="825914" y="4232782"/>
            <a:ext cx="10515596" cy="1766574"/>
          </a:xfrm>
          <a:prstGeom prst="rect">
            <a:avLst/>
          </a:prstGeom>
        </p:spPr>
        <p:txBody>
          <a:bodyPr/>
          <a:lstStyle/>
          <a:p>
            <a:pPr>
              <a:lnSpc>
                <a:spcPct val="90000"/>
              </a:lnSpc>
              <a:spcBef>
                <a:spcPts val="1000"/>
              </a:spcBef>
            </a:pPr>
            <a:r>
              <a:rPr lang="en-US" sz="2800" dirty="0" smtClean="0">
                <a:latin typeface="Times New Roman" pitchFamily="18" charset="0"/>
                <a:ea typeface="微软雅黑" panose="020B0503020204020204" pitchFamily="34" charset="-122"/>
                <a:cs typeface="Times New Roman" pitchFamily="18" charset="0"/>
              </a:rPr>
              <a:t>3) Pay attention to the data, tables, and graphs (</a:t>
            </a:r>
            <a:r>
              <a:rPr lang="en-US" sz="2400" dirty="0" smtClean="0">
                <a:latin typeface="Times New Roman" pitchFamily="18" charset="0"/>
                <a:ea typeface="微软雅黑" panose="020B0503020204020204" pitchFamily="34" charset="-122"/>
                <a:cs typeface="Times New Roman" pitchFamily="18" charset="0"/>
              </a:rPr>
              <a:t>Graphs, tables, data and charts can summarize key information in a very economical way</a:t>
            </a:r>
            <a:r>
              <a:rPr lang="en-US" sz="2800" dirty="0" smtClean="0">
                <a:latin typeface="Times New Roman" pitchFamily="18" charset="0"/>
                <a:ea typeface="微软雅黑" panose="020B0503020204020204" pitchFamily="34" charset="-122"/>
                <a:cs typeface="Times New Roman" pitchFamily="18" charset="0"/>
              </a:rPr>
              <a:t>). The data are the backbone of the paper and you need to understand them. Compare your impression of them with the author’s interpretation. </a:t>
            </a:r>
          </a:p>
        </p:txBody>
      </p:sp>
    </p:spTree>
    <p:extLst>
      <p:ext uri="{BB962C8B-B14F-4D97-AF65-F5344CB8AC3E}">
        <p14:creationId xmlns:p14="http://schemas.microsoft.com/office/powerpoint/2010/main" val="34232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89712" y="870155"/>
            <a:ext cx="10873023" cy="1253613"/>
          </a:xfrm>
        </p:spPr>
        <p:txBody>
          <a:bodyPr/>
          <a:lstStyle/>
          <a:p>
            <a:r>
              <a:rPr lang="en-US" sz="2800" dirty="0" smtClean="0">
                <a:latin typeface="Times New Roman" pitchFamily="18" charset="0"/>
                <a:cs typeface="Times New Roman" pitchFamily="18" charset="0"/>
              </a:rPr>
              <a:t>4) Make comments. Highlight or underline the parts that you think are important. Write notes in the margin. Use a question mark to note things that you don’t understand. </a:t>
            </a:r>
            <a:endParaRPr lang="en-US" sz="2800" dirty="0">
              <a:latin typeface="Times New Roman" pitchFamily="18" charset="0"/>
              <a:cs typeface="Times New Roman" pitchFamily="18" charset="0"/>
            </a:endParaRPr>
          </a:p>
        </p:txBody>
      </p:sp>
      <p:sp>
        <p:nvSpPr>
          <p:cNvPr id="4" name="TextBox 3"/>
          <p:cNvSpPr txBox="1"/>
          <p:nvPr/>
        </p:nvSpPr>
        <p:spPr>
          <a:xfrm>
            <a:off x="693177" y="2654715"/>
            <a:ext cx="10899058" cy="1089529"/>
          </a:xfrm>
          <a:prstGeom prst="rect">
            <a:avLst/>
          </a:prstGeom>
        </p:spPr>
        <p:txBody>
          <a:bodyPr/>
          <a:lstStyle/>
          <a:p>
            <a:pPr>
              <a:lnSpc>
                <a:spcPct val="90000"/>
              </a:lnSpc>
              <a:spcBef>
                <a:spcPts val="1000"/>
              </a:spcBef>
            </a:pPr>
            <a:r>
              <a:rPr lang="en-US" sz="2800" dirty="0" smtClean="0">
                <a:latin typeface="Times New Roman" pitchFamily="18" charset="0"/>
                <a:ea typeface="微软雅黑" panose="020B0503020204020204" pitchFamily="34" charset="-122"/>
                <a:cs typeface="Times New Roman" pitchFamily="18" charset="0"/>
              </a:rPr>
              <a:t>5) Read critically. What assumptions do the authors make? Are they valid? Can the methods really  answer the questions posed? Are the arguments logical? Are alternatives considered?</a:t>
            </a:r>
          </a:p>
        </p:txBody>
      </p:sp>
      <p:sp>
        <p:nvSpPr>
          <p:cNvPr id="5" name="TextBox 4"/>
          <p:cNvSpPr txBox="1"/>
          <p:nvPr/>
        </p:nvSpPr>
        <p:spPr>
          <a:xfrm>
            <a:off x="752169" y="4439268"/>
            <a:ext cx="10707329" cy="1421928"/>
          </a:xfrm>
          <a:prstGeom prst="rect">
            <a:avLst/>
          </a:prstGeom>
        </p:spPr>
        <p:txBody>
          <a:bodyPr/>
          <a:lstStyle/>
          <a:p>
            <a:pPr>
              <a:lnSpc>
                <a:spcPct val="90000"/>
              </a:lnSpc>
              <a:spcBef>
                <a:spcPts val="1000"/>
              </a:spcBef>
            </a:pPr>
            <a:r>
              <a:rPr lang="en-US" sz="2800" dirty="0" smtClean="0">
                <a:latin typeface="Times New Roman" pitchFamily="18" charset="0"/>
                <a:ea typeface="微软雅黑" panose="020B0503020204020204" pitchFamily="34" charset="-122"/>
                <a:cs typeface="Times New Roman" pitchFamily="18" charset="0"/>
              </a:rPr>
              <a:t>6) Don’t get bogged down</a:t>
            </a:r>
            <a:r>
              <a:rPr lang="zh-CN" altLang="en-US" sz="2800" dirty="0" smtClean="0">
                <a:latin typeface="Times New Roman" pitchFamily="18" charset="0"/>
                <a:ea typeface="微软雅黑" panose="020B0503020204020204" pitchFamily="34" charset="-122"/>
                <a:cs typeface="Times New Roman" pitchFamily="18" charset="0"/>
              </a:rPr>
              <a:t>（放慢速度；</a:t>
            </a:r>
            <a:r>
              <a:rPr lang="zh-CN" altLang="en-US" sz="2800" dirty="0" smtClean="0"/>
              <a:t>陷入停顿；遇到问题</a:t>
            </a:r>
            <a:r>
              <a:rPr lang="zh-CN" altLang="en-US" sz="2800" dirty="0" smtClean="0">
                <a:latin typeface="Times New Roman" pitchFamily="18" charset="0"/>
                <a:ea typeface="微软雅黑" panose="020B0503020204020204" pitchFamily="34" charset="-122"/>
                <a:cs typeface="Times New Roman" pitchFamily="18" charset="0"/>
              </a:rPr>
              <a:t>）</a:t>
            </a:r>
            <a:r>
              <a:rPr lang="en-US" sz="2800" dirty="0" smtClean="0">
                <a:latin typeface="Times New Roman" pitchFamily="18" charset="0"/>
                <a:ea typeface="微软雅黑" panose="020B0503020204020204" pitchFamily="34" charset="-122"/>
                <a:cs typeface="Times New Roman" pitchFamily="18" charset="0"/>
              </a:rPr>
              <a:t>. A scientific paper should tell a story and the plot is more important than the details. Skip difficult parts to avoid losing the story line. Come back to them later to see if you can reason them out. </a:t>
            </a:r>
          </a:p>
        </p:txBody>
      </p:sp>
    </p:spTree>
    <p:extLst>
      <p:ext uri="{BB962C8B-B14F-4D97-AF65-F5344CB8AC3E}">
        <p14:creationId xmlns:p14="http://schemas.microsoft.com/office/powerpoint/2010/main" val="219797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4)">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5472496" y="980903"/>
            <a:ext cx="6058027" cy="1030778"/>
            <a:chOff x="5675695" y="4270968"/>
            <a:chExt cx="6058027" cy="913070"/>
          </a:xfrm>
        </p:grpSpPr>
        <p:sp>
          <p:nvSpPr>
            <p:cNvPr id="50" name="椭圆 49"/>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000">
                <a:solidFill>
                  <a:srgbClr val="013A73"/>
                </a:solidFill>
              </a:endParaRPr>
            </a:p>
          </p:txBody>
        </p:sp>
        <p:sp>
          <p:nvSpPr>
            <p:cNvPr id="51" name="文本框 50"/>
            <p:cNvSpPr txBox="1"/>
            <p:nvPr/>
          </p:nvSpPr>
          <p:spPr>
            <a:xfrm>
              <a:off x="6259195" y="4270968"/>
              <a:ext cx="5474527" cy="913070"/>
            </a:xfrm>
            <a:prstGeom prst="rect">
              <a:avLst/>
            </a:prstGeom>
            <a:noFill/>
          </p:spPr>
          <p:txBody>
            <a:bodyPr wrap="square" rtlCol="0">
              <a:spAutoFit/>
            </a:bodyPr>
            <a:lstStyle/>
            <a:p>
              <a:pPr>
                <a:lnSpc>
                  <a:spcPts val="3200"/>
                </a:lnSpc>
                <a:spcBef>
                  <a:spcPts val="600"/>
                </a:spcBef>
                <a:spcAft>
                  <a:spcPts val="1200"/>
                </a:spcAft>
              </a:pPr>
              <a:r>
                <a:rPr lang="en-US" altLang="zh-CN" sz="3000" b="1" dirty="0">
                  <a:latin typeface="Times New Roman" panose="02020603050405020304" pitchFamily="18" charset="0"/>
                  <a:ea typeface="微软雅黑" panose="020B0503020204020204" pitchFamily="34" charset="-122"/>
                  <a:cs typeface="Times New Roman" panose="02020603050405020304" pitchFamily="18" charset="0"/>
                </a:rPr>
                <a:t>Getting Familiar with Scientific Literature</a:t>
              </a:r>
              <a:endParaRPr lang="zh-CN" altLang="en-US" sz="3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sp>
          <p:nvSpPr>
            <p:cNvPr id="53"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sp>
          <p:nvSpPr>
            <p:cNvPr id="54"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grpSp>
      <p:grpSp>
        <p:nvGrpSpPr>
          <p:cNvPr id="14" name="组合 13"/>
          <p:cNvGrpSpPr/>
          <p:nvPr/>
        </p:nvGrpSpPr>
        <p:grpSpPr>
          <a:xfrm>
            <a:off x="5472496" y="3618654"/>
            <a:ext cx="6058027" cy="634638"/>
            <a:chOff x="5675695" y="4270968"/>
            <a:chExt cx="6058027" cy="502702"/>
          </a:xfrm>
        </p:grpSpPr>
        <p:sp>
          <p:nvSpPr>
            <p:cNvPr id="15" name="椭圆 14"/>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000">
                <a:solidFill>
                  <a:srgbClr val="013A73"/>
                </a:solidFill>
              </a:endParaRPr>
            </a:p>
          </p:txBody>
        </p:sp>
        <p:sp>
          <p:nvSpPr>
            <p:cNvPr id="16" name="文本框 15"/>
            <p:cNvSpPr txBox="1"/>
            <p:nvPr/>
          </p:nvSpPr>
          <p:spPr>
            <a:xfrm>
              <a:off x="6259195" y="4270968"/>
              <a:ext cx="5474527" cy="502702"/>
            </a:xfrm>
            <a:prstGeom prst="rect">
              <a:avLst/>
            </a:prstGeom>
            <a:noFill/>
          </p:spPr>
          <p:txBody>
            <a:bodyPr wrap="square" rtlCol="0">
              <a:spAutoFit/>
            </a:bodyPr>
            <a:lstStyle/>
            <a:p>
              <a:pPr>
                <a:lnSpc>
                  <a:spcPts val="3200"/>
                </a:lnSpc>
                <a:spcBef>
                  <a:spcPts val="600"/>
                </a:spcBef>
                <a:spcAft>
                  <a:spcPts val="1200"/>
                </a:spcAft>
              </a:pPr>
              <a:r>
                <a:rPr lang="en-US" altLang="zh-CN" sz="3000" b="1" dirty="0">
                  <a:latin typeface="Times New Roman" panose="02020603050405020304" pitchFamily="18" charset="0"/>
                  <a:ea typeface="微软雅黑" panose="020B0503020204020204" pitchFamily="34" charset="-122"/>
                  <a:cs typeface="Times New Roman" panose="02020603050405020304" pitchFamily="18" charset="0"/>
                </a:rPr>
                <a:t>Reading Practice</a:t>
              </a:r>
              <a:endParaRPr lang="zh-CN" altLang="en-US" sz="3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sp>
          <p:nvSpPr>
            <p:cNvPr id="18"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sp>
          <p:nvSpPr>
            <p:cNvPr id="19" name="Freeform 7"/>
            <p:cNvSpPr>
              <a:spLocks noEditPoints="1"/>
            </p:cNvSpPr>
            <p:nvPr/>
          </p:nvSpPr>
          <p:spPr bwMode="auto">
            <a:xfrm>
              <a:off x="5767556" y="4398932"/>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grpSp>
      <p:grpSp>
        <p:nvGrpSpPr>
          <p:cNvPr id="28" name="组合 27"/>
          <p:cNvGrpSpPr/>
          <p:nvPr/>
        </p:nvGrpSpPr>
        <p:grpSpPr>
          <a:xfrm>
            <a:off x="5472496" y="2246641"/>
            <a:ext cx="6210427" cy="1106685"/>
            <a:chOff x="5675695" y="4270968"/>
            <a:chExt cx="6058027" cy="454035"/>
          </a:xfrm>
        </p:grpSpPr>
        <p:sp>
          <p:nvSpPr>
            <p:cNvPr id="29" name="椭圆 28"/>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000">
                <a:solidFill>
                  <a:srgbClr val="013A73"/>
                </a:solidFill>
              </a:endParaRPr>
            </a:p>
          </p:txBody>
        </p:sp>
        <p:sp>
          <p:nvSpPr>
            <p:cNvPr id="30" name="文本框 29"/>
            <p:cNvSpPr txBox="1"/>
            <p:nvPr/>
          </p:nvSpPr>
          <p:spPr>
            <a:xfrm>
              <a:off x="6259195" y="4270968"/>
              <a:ext cx="5474527" cy="374601"/>
            </a:xfrm>
            <a:prstGeom prst="rect">
              <a:avLst/>
            </a:prstGeom>
            <a:noFill/>
          </p:spPr>
          <p:txBody>
            <a:bodyPr wrap="square" rtlCol="0">
              <a:spAutoFit/>
            </a:bodyPr>
            <a:lstStyle/>
            <a:p>
              <a:pPr>
                <a:lnSpc>
                  <a:spcPts val="3200"/>
                </a:lnSpc>
                <a:spcBef>
                  <a:spcPts val="600"/>
                </a:spcBef>
                <a:spcAft>
                  <a:spcPts val="1200"/>
                </a:spcAft>
              </a:pPr>
              <a:r>
                <a:rPr lang="en-US" altLang="zh-CN" sz="3000" b="1" dirty="0" smtClean="0">
                  <a:latin typeface="Times New Roman" panose="02020603050405020304" pitchFamily="18" charset="0"/>
                  <a:ea typeface="微软雅黑" panose="020B0503020204020204" pitchFamily="34" charset="-122"/>
                  <a:cs typeface="Times New Roman" panose="02020603050405020304" pitchFamily="18" charset="0"/>
                </a:rPr>
                <a:t>Suggested Reading skills and strategies</a:t>
              </a:r>
              <a:endParaRPr lang="zh-CN" altLang="en-US" sz="3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sp>
          <p:nvSpPr>
            <p:cNvPr id="32"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sp>
          <p:nvSpPr>
            <p:cNvPr id="33" name="Freeform 7"/>
            <p:cNvSpPr>
              <a:spLocks noEditPoints="1"/>
            </p:cNvSpPr>
            <p:nvPr/>
          </p:nvSpPr>
          <p:spPr bwMode="auto">
            <a:xfrm>
              <a:off x="5767556" y="4398932"/>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sz="3000"/>
            </a:p>
          </p:txBody>
        </p:sp>
      </p:grpSp>
    </p:spTree>
    <p:extLst>
      <p:ext uri="{BB962C8B-B14F-4D97-AF65-F5344CB8AC3E}">
        <p14:creationId xmlns:p14="http://schemas.microsoft.com/office/powerpoint/2010/main" val="5144663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   In Sum </a:t>
            </a:r>
            <a:endParaRPr lang="en-US" dirty="0"/>
          </a:p>
        </p:txBody>
      </p:sp>
      <p:sp>
        <p:nvSpPr>
          <p:cNvPr id="3" name="文本占位符 2"/>
          <p:cNvSpPr>
            <a:spLocks noGrp="1"/>
          </p:cNvSpPr>
          <p:nvPr>
            <p:ph type="body" sz="quarter" idx="11"/>
          </p:nvPr>
        </p:nvSpPr>
        <p:spPr>
          <a:xfrm>
            <a:off x="689712" y="1395157"/>
            <a:ext cx="10917269" cy="3914257"/>
          </a:xfrm>
        </p:spPr>
        <p:txBody>
          <a:bodyPr/>
          <a:lstStyle/>
          <a:p>
            <a:r>
              <a:rPr lang="en-US" sz="2800" dirty="0" smtClean="0">
                <a:latin typeface="Times New Roman" pitchFamily="18" charset="0"/>
                <a:cs typeface="Times New Roman" pitchFamily="18" charset="0"/>
              </a:rPr>
              <a:t>    </a:t>
            </a:r>
            <a:r>
              <a:rPr lang="en-US" sz="3200" b="1" dirty="0" smtClean="0">
                <a:latin typeface="Times New Roman" pitchFamily="18" charset="0"/>
                <a:cs typeface="Times New Roman" pitchFamily="18" charset="0"/>
              </a:rPr>
              <a:t>What do critical readers do?</a:t>
            </a:r>
          </a:p>
          <a:p>
            <a:pPr>
              <a:buFont typeface="Arial" pitchFamily="34" charset="0"/>
              <a:buChar char="•"/>
            </a:pPr>
            <a:r>
              <a:rPr lang="en-US" sz="2800" dirty="0" smtClean="0">
                <a:latin typeface="Times New Roman" pitchFamily="18" charset="0"/>
                <a:cs typeface="Times New Roman" pitchFamily="18" charset="0"/>
              </a:rPr>
              <a:t> They approach a text with curiosity ---- they ask questions as they read.</a:t>
            </a:r>
          </a:p>
          <a:p>
            <a:pPr>
              <a:buFont typeface="Arial" pitchFamily="34" charset="0"/>
              <a:buChar char="•"/>
            </a:pPr>
            <a:r>
              <a:rPr lang="en-US" sz="2800" dirty="0" smtClean="0">
                <a:latin typeface="Times New Roman" pitchFamily="18" charset="0"/>
                <a:cs typeface="Times New Roman" pitchFamily="18" charset="0"/>
              </a:rPr>
              <a:t> They do not accept  at face value the idea under discussion ---- either its accuracy or that it’s the </a:t>
            </a:r>
            <a:r>
              <a:rPr lang="en-US" sz="2800" i="1" dirty="0" smtClean="0">
                <a:latin typeface="Times New Roman" pitchFamily="18" charset="0"/>
                <a:cs typeface="Times New Roman" pitchFamily="18" charset="0"/>
              </a:rPr>
              <a:t>only</a:t>
            </a:r>
            <a:r>
              <a:rPr lang="en-US" sz="2800" dirty="0" smtClean="0">
                <a:latin typeface="Times New Roman" pitchFamily="18" charset="0"/>
                <a:cs typeface="Times New Roman" pitchFamily="18" charset="0"/>
              </a:rPr>
              <a:t> way to think about the topic. </a:t>
            </a:r>
          </a:p>
          <a:p>
            <a:pPr>
              <a:buFont typeface="Arial" pitchFamily="34" charset="0"/>
              <a:buChar char="•"/>
            </a:pPr>
            <a:r>
              <a:rPr lang="en-US" sz="2800" dirty="0" smtClean="0">
                <a:latin typeface="Times New Roman" pitchFamily="18" charset="0"/>
                <a:cs typeface="Times New Roman" pitchFamily="18" charset="0"/>
              </a:rPr>
              <a:t> They identify the positive (useful) components of an argument &amp; the negative (weak, flawed) sections.</a:t>
            </a:r>
          </a:p>
          <a:p>
            <a:pPr>
              <a:buFont typeface="Arial" pitchFamily="34" charset="0"/>
              <a:buChar char="•"/>
            </a:pPr>
            <a:r>
              <a:rPr lang="en-US" sz="2800" dirty="0" smtClean="0">
                <a:latin typeface="Times New Roman" pitchFamily="18" charset="0"/>
                <a:cs typeface="Times New Roman" pitchFamily="18" charset="0"/>
              </a:rPr>
              <a:t> They </a:t>
            </a:r>
            <a:r>
              <a:rPr lang="en-US" sz="2800" dirty="0" err="1" smtClean="0">
                <a:latin typeface="Times New Roman" pitchFamily="18" charset="0"/>
                <a:cs typeface="Times New Roman" pitchFamily="18" charset="0"/>
              </a:rPr>
              <a:t>analyse</a:t>
            </a:r>
            <a:r>
              <a:rPr lang="en-US" sz="2800" dirty="0" smtClean="0">
                <a:latin typeface="Times New Roman" pitchFamily="18" charset="0"/>
                <a:cs typeface="Times New Roman" pitchFamily="18" charset="0"/>
              </a:rPr>
              <a:t> &amp; identify the evidence base provided for an argument in order to understand the author’s rationale &amp; position.</a:t>
            </a:r>
          </a:p>
          <a:p>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664814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 </a:t>
            </a:r>
            <a:r>
              <a:rPr lang="en-US" dirty="0" smtClean="0">
                <a:latin typeface="Times New Roman" pitchFamily="18" charset="0"/>
                <a:cs typeface="Times New Roman" pitchFamily="18" charset="0"/>
              </a:rPr>
              <a:t>What do critical readers do? (Cont.) </a:t>
            </a:r>
            <a:endParaRPr lang="en-US" dirty="0"/>
          </a:p>
        </p:txBody>
      </p:sp>
      <p:sp>
        <p:nvSpPr>
          <p:cNvPr id="3" name="文本占位符 2"/>
          <p:cNvSpPr>
            <a:spLocks noGrp="1"/>
          </p:cNvSpPr>
          <p:nvPr>
            <p:ph type="body" sz="quarter" idx="11"/>
          </p:nvPr>
        </p:nvSpPr>
        <p:spPr>
          <a:xfrm>
            <a:off x="689712" y="1380409"/>
            <a:ext cx="10887772" cy="4813909"/>
          </a:xfrm>
        </p:spPr>
        <p:txBody>
          <a:bodyPr/>
          <a:lstStyle/>
          <a:p>
            <a:pPr>
              <a:buFont typeface="Arial" pitchFamily="34" charset="0"/>
              <a:buChar char="•"/>
            </a:pPr>
            <a:r>
              <a:rPr lang="en-US" sz="2800" dirty="0" smtClean="0">
                <a:latin typeface="Times New Roman" pitchFamily="18" charset="0"/>
                <a:cs typeface="Times New Roman" pitchFamily="18" charset="0"/>
              </a:rPr>
              <a:t> They identify component parts of an argument ---- content (basic facts), themes (overall ideas or claims), “evidence”( supporting materials) and they use this to raise issues about a text’s application, potential, usability.</a:t>
            </a:r>
          </a:p>
          <a:p>
            <a:pPr>
              <a:buFont typeface="Arial" pitchFamily="34" charset="0"/>
              <a:buChar char="•"/>
            </a:pPr>
            <a:r>
              <a:rPr lang="en-US" sz="2800" dirty="0" smtClean="0">
                <a:latin typeface="Times New Roman" pitchFamily="18" charset="0"/>
                <a:cs typeface="Times New Roman" pitchFamily="18" charset="0"/>
              </a:rPr>
              <a:t> They think about the relationship between the text and other texts and authors. They see the text as part of a conversation.</a:t>
            </a:r>
          </a:p>
          <a:p>
            <a:pPr>
              <a:buFont typeface="Arial" pitchFamily="34" charset="0"/>
              <a:buChar char="•"/>
            </a:pPr>
            <a:r>
              <a:rPr lang="en-US" sz="2800" dirty="0" smtClean="0">
                <a:latin typeface="Times New Roman" pitchFamily="18" charset="0"/>
                <a:cs typeface="Times New Roman" pitchFamily="18" charset="0"/>
              </a:rPr>
              <a:t> They form opinions about what they read --- and they back it up through a compilation of the above.</a:t>
            </a:r>
          </a:p>
          <a:p>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Adapted from:   http://www.uq.edu.au/student-services/Reading+critically</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225603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57333"/>
            <a:ext cx="8656269" cy="757810"/>
          </a:xfrm>
        </p:spPr>
        <p:txBody>
          <a:bodyPr/>
          <a:lstStyle/>
          <a:p>
            <a:r>
              <a:rPr lang="en-US" altLang="zh-CN" sz="4800" dirty="0" smtClean="0">
                <a:solidFill>
                  <a:srgbClr val="FF0000"/>
                </a:solidFill>
                <a:latin typeface="Times New Roman" panose="02020603050405020304" pitchFamily="18" charset="0"/>
                <a:cs typeface="Times New Roman" panose="02020603050405020304" pitchFamily="18" charset="0"/>
              </a:rPr>
              <a:t>Structure </a:t>
            </a:r>
            <a:r>
              <a:rPr lang="en-US" altLang="zh-CN" sz="4800" dirty="0">
                <a:solidFill>
                  <a:srgbClr val="FF0000"/>
                </a:solidFill>
                <a:latin typeface="Times New Roman" panose="02020603050405020304" pitchFamily="18" charset="0"/>
                <a:cs typeface="Times New Roman" panose="02020603050405020304" pitchFamily="18" charset="0"/>
              </a:rPr>
              <a:t>of scientific papers</a:t>
            </a:r>
            <a:endParaRPr lang="en-US" sz="4800" dirty="0">
              <a:solidFill>
                <a:srgbClr val="FF0000"/>
              </a:solidFill>
            </a:endParaRPr>
          </a:p>
        </p:txBody>
      </p:sp>
      <p:sp>
        <p:nvSpPr>
          <p:cNvPr id="3" name="文本占位符 2"/>
          <p:cNvSpPr>
            <a:spLocks noGrp="1"/>
          </p:cNvSpPr>
          <p:nvPr>
            <p:ph type="body" sz="quarter" idx="11"/>
          </p:nvPr>
        </p:nvSpPr>
        <p:spPr>
          <a:xfrm>
            <a:off x="689712" y="1719943"/>
            <a:ext cx="10633608" cy="3537857"/>
          </a:xfrm>
        </p:spPr>
        <p:txBody>
          <a:bodyPr/>
          <a:lstStyle/>
          <a:p>
            <a:r>
              <a:rPr lang="en-US" dirty="0" smtClean="0"/>
              <a:t> </a:t>
            </a:r>
            <a:r>
              <a:rPr lang="en-US" sz="3200" dirty="0" smtClean="0">
                <a:latin typeface="Times New Roman" panose="02020603050405020304" pitchFamily="18" charset="0"/>
                <a:cs typeface="Times New Roman" panose="02020603050405020304" pitchFamily="18" charset="0"/>
              </a:rPr>
              <a:t>The structure of scientific papers is very different from that of other forms of writing, and the content of scientific papers can be complex. In our first step towards becoming expert readers of the scientific literature, we will explore two questions: </a:t>
            </a:r>
          </a:p>
          <a:p>
            <a:pPr marL="514350" indent="-514350">
              <a:buAutoNum type="arabicPeriod"/>
            </a:pPr>
            <a:r>
              <a:rPr lang="en-US" sz="3200" dirty="0" smtClean="0">
                <a:latin typeface="Times New Roman" panose="02020603050405020304" pitchFamily="18" charset="0"/>
                <a:cs typeface="Times New Roman" panose="02020603050405020304" pitchFamily="18" charset="0"/>
              </a:rPr>
              <a:t>How do experts readers approach a scientific paper? </a:t>
            </a:r>
          </a:p>
          <a:p>
            <a:pPr marL="514350" indent="-514350">
              <a:buAutoNum type="arabicPeriod"/>
            </a:pPr>
            <a:r>
              <a:rPr lang="en-US" sz="3200" dirty="0" smtClean="0">
                <a:latin typeface="Times New Roman" panose="02020603050405020304" pitchFamily="18" charset="0"/>
                <a:cs typeface="Times New Roman" panose="02020603050405020304" pitchFamily="18" charset="0"/>
              </a:rPr>
              <a:t>What is the structure of the scientific paper?</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293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sp>
        <p:nvSpPr>
          <p:cNvPr id="4" name="内容占位符 5"/>
          <p:cNvSpPr txBox="1">
            <a:spLocks/>
          </p:cNvSpPr>
          <p:nvPr/>
        </p:nvSpPr>
        <p:spPr>
          <a:xfrm>
            <a:off x="457200" y="670560"/>
            <a:ext cx="10748356" cy="5730240"/>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title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abstract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methods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results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discussion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reference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a:t>
            </a:r>
            <a:r>
              <a:rPr kumimoji="0" lang="en-US" sz="2800" b="1" i="0" u="none" strike="noStrike" kern="1200" cap="none" spc="0" normalizeH="0" baseline="0" noProof="0" dirty="0" smtClean="0">
                <a:ln>
                  <a:noFill/>
                </a:ln>
                <a:solidFill>
                  <a:schemeClr val="tx1"/>
                </a:solidFill>
                <a:effectLst/>
                <a:uLnTx/>
                <a:uFillTx/>
                <a:latin typeface="+mn-lt"/>
                <a:ea typeface="+mn-ea"/>
                <a:cs typeface="+mn-cs"/>
              </a:rPr>
              <a:t>Each</a:t>
            </a:r>
            <a:r>
              <a:rPr kumimoji="0" lang="en-US" sz="2800" b="1" i="0" u="none" strike="noStrike" kern="1200" cap="none" spc="0" normalizeH="0" noProof="0" dirty="0" smtClean="0">
                <a:ln>
                  <a:noFill/>
                </a:ln>
                <a:solidFill>
                  <a:schemeClr val="tx1"/>
                </a:solidFill>
                <a:effectLst/>
                <a:uLnTx/>
                <a:uFillTx/>
                <a:latin typeface="+mn-lt"/>
                <a:ea typeface="+mn-ea"/>
                <a:cs typeface="+mn-cs"/>
              </a:rPr>
              <a:t> will be explained in detail in next chapter</a:t>
            </a:r>
            <a:r>
              <a:rPr kumimoji="0" lang="en-US" sz="4400" b="1" i="0" u="none" strike="noStrike" kern="1200" cap="none" spc="0" normalizeH="0" baseline="0" noProof="0" dirty="0" smtClean="0">
                <a:ln>
                  <a:noFill/>
                </a:ln>
                <a:solidFill>
                  <a:schemeClr val="tx1"/>
                </a:solidFill>
                <a:effectLst/>
                <a:uLnTx/>
                <a:uFillTx/>
                <a:latin typeface="+mn-lt"/>
                <a:ea typeface="+mn-ea"/>
                <a:cs typeface="+mn-cs"/>
              </a:rPr>
              <a:t>)</a:t>
            </a:r>
            <a:endParaRPr kumimoji="0" lang="en-US" sz="4400" b="1" i="0" u="none" strike="noStrike" kern="1200" cap="none" spc="0" normalizeH="0" baseline="0" noProof="0" dirty="0">
              <a:ln>
                <a:noFill/>
              </a:ln>
              <a:solidFill>
                <a:schemeClr val="tx1"/>
              </a:solidFill>
              <a:effectLst/>
              <a:uLnTx/>
              <a:uFillTx/>
              <a:latin typeface="+mn-lt"/>
              <a:ea typeface="+mn-ea"/>
              <a:cs typeface="+mn-cs"/>
            </a:endParaRPr>
          </a:p>
        </p:txBody>
      </p:sp>
      <p:pic>
        <p:nvPicPr>
          <p:cNvPr id="5" name="图片 4" descr="780 (5).jpg"/>
          <p:cNvPicPr>
            <a:picLocks noChangeAspect="1"/>
          </p:cNvPicPr>
          <p:nvPr/>
        </p:nvPicPr>
        <p:blipFill>
          <a:blip r:embed="rId2"/>
          <a:stretch>
            <a:fillRect/>
          </a:stretch>
        </p:blipFill>
        <p:spPr>
          <a:xfrm>
            <a:off x="4448695" y="657333"/>
            <a:ext cx="7743305" cy="501396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87832" y="701041"/>
            <a:ext cx="10344048" cy="610978"/>
          </a:xfrm>
        </p:spPr>
        <p:txBody>
          <a:bodyPr/>
          <a:lstStyle/>
          <a:p>
            <a:r>
              <a:rPr lang="en-US" sz="3600" dirty="0" smtClean="0"/>
              <a:t>III. Five Steps for Reading a Scientific Paper</a:t>
            </a:r>
            <a:endParaRPr lang="en-US" sz="3600" dirty="0"/>
          </a:p>
        </p:txBody>
      </p:sp>
      <p:sp>
        <p:nvSpPr>
          <p:cNvPr id="3" name="文本占位符 2"/>
          <p:cNvSpPr>
            <a:spLocks noGrp="1"/>
          </p:cNvSpPr>
          <p:nvPr>
            <p:ph type="body" sz="quarter" idx="11"/>
          </p:nvPr>
        </p:nvSpPr>
        <p:spPr>
          <a:xfrm>
            <a:off x="689712" y="1532238"/>
            <a:ext cx="8656269" cy="3369276"/>
          </a:xfrm>
        </p:spPr>
        <p:txBody>
          <a:bodyPr/>
          <a:lstStyle/>
          <a:p>
            <a:r>
              <a:rPr lang="en-US" altLang="zh-CN" sz="2800" dirty="0"/>
              <a:t>Step 1.  Skim the article and identify its </a:t>
            </a:r>
            <a:r>
              <a:rPr lang="en-US" altLang="zh-CN" sz="2800" dirty="0" smtClean="0"/>
              <a:t>structure</a:t>
            </a:r>
          </a:p>
          <a:p>
            <a:r>
              <a:rPr lang="en-US" altLang="zh-CN" sz="2800" dirty="0"/>
              <a:t>Step 2 Distinguish main </a:t>
            </a:r>
            <a:r>
              <a:rPr lang="en-US" altLang="zh-CN" sz="2800" dirty="0" smtClean="0"/>
              <a:t>points</a:t>
            </a:r>
          </a:p>
          <a:p>
            <a:r>
              <a:rPr lang="en-US" altLang="zh-CN" sz="2800" dirty="0"/>
              <a:t>Step 3. Generate questions and be aware of your </a:t>
            </a:r>
            <a:r>
              <a:rPr lang="en-US" altLang="zh-CN" sz="2800" dirty="0" smtClean="0"/>
              <a:t>understanding</a:t>
            </a:r>
          </a:p>
          <a:p>
            <a:r>
              <a:rPr lang="en-US" altLang="zh-CN" sz="2800" dirty="0"/>
              <a:t>Step 4. Draw </a:t>
            </a:r>
            <a:r>
              <a:rPr lang="en-US" altLang="zh-CN" sz="2800" dirty="0" smtClean="0"/>
              <a:t>inferences</a:t>
            </a:r>
          </a:p>
          <a:p>
            <a:r>
              <a:rPr lang="en-US" altLang="zh-CN" sz="2800" dirty="0"/>
              <a:t>Step 5. Take notes as you read</a:t>
            </a:r>
          </a:p>
          <a:p>
            <a:endParaRPr lang="en-US" altLang="zh-CN" dirty="0"/>
          </a:p>
          <a:p>
            <a:endParaRPr lang="en-US" altLang="zh-CN" dirty="0"/>
          </a:p>
          <a:p>
            <a:endParaRPr lang="en-US" altLang="zh-CN" dirty="0"/>
          </a:p>
          <a:p>
            <a:endParaRPr lang="en-US" altLang="zh-CN" dirty="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579121"/>
            <a:ext cx="10298328" cy="519538"/>
          </a:xfrm>
        </p:spPr>
        <p:txBody>
          <a:bodyPr/>
          <a:lstStyle/>
          <a:p>
            <a:r>
              <a:rPr lang="en-US" sz="3200" dirty="0" smtClean="0"/>
              <a:t>Step 1.  Skim the article and identify its structure</a:t>
            </a:r>
          </a:p>
          <a:p>
            <a:endParaRPr lang="en-US" sz="3200" dirty="0"/>
          </a:p>
        </p:txBody>
      </p:sp>
      <p:sp>
        <p:nvSpPr>
          <p:cNvPr id="3" name="文本占位符 2"/>
          <p:cNvSpPr>
            <a:spLocks noGrp="1"/>
          </p:cNvSpPr>
          <p:nvPr>
            <p:ph type="body" sz="quarter" idx="11"/>
          </p:nvPr>
        </p:nvSpPr>
        <p:spPr>
          <a:xfrm>
            <a:off x="674472" y="1569193"/>
            <a:ext cx="10740288" cy="4563978"/>
          </a:xfrm>
        </p:spPr>
        <p:txBody>
          <a:bodyPr/>
          <a:lstStyle/>
          <a:p>
            <a:r>
              <a:rPr lang="en-US" sz="3600" dirty="0" smtClean="0">
                <a:latin typeface="Times New Roman" pitchFamily="18" charset="0"/>
                <a:cs typeface="Times New Roman" pitchFamily="18" charset="0"/>
              </a:rPr>
              <a:t>Most journals use a conventional IMRD structure. An </a:t>
            </a:r>
            <a:r>
              <a:rPr lang="en-US" sz="3600" dirty="0" smtClean="0">
                <a:solidFill>
                  <a:srgbClr val="FF0000"/>
                </a:solidFill>
                <a:latin typeface="Times New Roman" pitchFamily="18" charset="0"/>
                <a:cs typeface="Times New Roman" pitchFamily="18" charset="0"/>
              </a:rPr>
              <a:t>abstract followed by Introduction, Methods, Results, and Discussion.</a:t>
            </a:r>
            <a:r>
              <a:rPr lang="en-US" sz="3600" dirty="0" smtClean="0">
                <a:latin typeface="Times New Roman" pitchFamily="18" charset="0"/>
                <a:cs typeface="Times New Roman" pitchFamily="18" charset="0"/>
              </a:rPr>
              <a:t> Each of these sections normally contains easily </a:t>
            </a:r>
            <a:r>
              <a:rPr lang="en-US" sz="3600" dirty="0" smtClean="0">
                <a:solidFill>
                  <a:srgbClr val="FF0000"/>
                </a:solidFill>
                <a:latin typeface="Times New Roman" pitchFamily="18" charset="0"/>
                <a:cs typeface="Times New Roman" pitchFamily="18" charset="0"/>
              </a:rPr>
              <a:t>recognized conventional features</a:t>
            </a:r>
            <a:r>
              <a:rPr lang="en-US" sz="3600" dirty="0" smtClean="0">
                <a:latin typeface="Times New Roman" pitchFamily="18" charset="0"/>
                <a:cs typeface="Times New Roman" pitchFamily="18" charset="0"/>
              </a:rPr>
              <a:t>, and if you read with an anticipation of these features, you will read an article more quickly and comprehend more.</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International Master of Science in Rural Development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Features of Abstracts</a:t>
            </a:r>
          </a:p>
          <a:p>
            <a:endParaRPr lang="en-US" dirty="0"/>
          </a:p>
        </p:txBody>
      </p:sp>
      <p:sp>
        <p:nvSpPr>
          <p:cNvPr id="3" name="文本占位符 2"/>
          <p:cNvSpPr>
            <a:spLocks noGrp="1"/>
          </p:cNvSpPr>
          <p:nvPr>
            <p:ph type="body" sz="quarter" idx="11"/>
          </p:nvPr>
        </p:nvSpPr>
        <p:spPr>
          <a:xfrm>
            <a:off x="689712" y="1660633"/>
            <a:ext cx="10578056" cy="3079007"/>
          </a:xfrm>
        </p:spPr>
        <p:txBody>
          <a:bodyPr/>
          <a:lstStyle/>
          <a:p>
            <a:r>
              <a:rPr lang="en-US" sz="2800" dirty="0" smtClean="0">
                <a:latin typeface="Times New Roman" pitchFamily="18" charset="0"/>
                <a:cs typeface="Times New Roman" pitchFamily="18" charset="0"/>
              </a:rPr>
              <a:t>   Abstracts usually contains four kinds of information:</a:t>
            </a:r>
          </a:p>
          <a:p>
            <a:pPr>
              <a:buFont typeface="Arial" pitchFamily="34" charset="0"/>
              <a:buChar char="•"/>
            </a:pPr>
            <a:r>
              <a:rPr lang="en-US" sz="2800" dirty="0" smtClean="0">
                <a:latin typeface="Times New Roman" pitchFamily="18" charset="0"/>
                <a:cs typeface="Times New Roman" pitchFamily="18" charset="0"/>
              </a:rPr>
              <a:t>purpose or rationale [ˌ</a:t>
            </a:r>
            <a:r>
              <a:rPr lang="en-US" sz="2800" dirty="0" err="1" smtClean="0">
                <a:latin typeface="Times New Roman" pitchFamily="18" charset="0"/>
                <a:cs typeface="Times New Roman" pitchFamily="18" charset="0"/>
              </a:rPr>
              <a:t>ræʃəˈnɑːl</a:t>
            </a:r>
            <a:r>
              <a:rPr lang="en-US" sz="2800" dirty="0" smtClean="0">
                <a:latin typeface="Times New Roman" pitchFamily="18" charset="0"/>
                <a:cs typeface="Times New Roman" pitchFamily="18" charset="0"/>
              </a:rPr>
              <a:t>] </a:t>
            </a:r>
            <a:r>
              <a:rPr lang="zh-CN" altLang="en-US" dirty="0" smtClean="0">
                <a:latin typeface="宋体" pitchFamily="2" charset="-122"/>
                <a:ea typeface="宋体" pitchFamily="2" charset="-122"/>
                <a:cs typeface="Times New Roman" pitchFamily="18" charset="0"/>
              </a:rPr>
              <a:t>（基本原理，基础理论</a:t>
            </a:r>
            <a:r>
              <a:rPr lang="en-US" altLang="zh-CN" dirty="0" smtClean="0">
                <a:latin typeface="宋体" pitchFamily="2" charset="-122"/>
                <a:ea typeface="宋体" pitchFamily="2" charset="-122"/>
                <a:cs typeface="Times New Roman" pitchFamily="18" charset="0"/>
              </a:rPr>
              <a:t>; </a:t>
            </a:r>
            <a:r>
              <a:rPr lang="zh-CN" altLang="en-US" dirty="0" smtClean="0">
                <a:latin typeface="宋体" pitchFamily="2" charset="-122"/>
                <a:ea typeface="宋体" pitchFamily="2" charset="-122"/>
                <a:cs typeface="Times New Roman" pitchFamily="18" charset="0"/>
              </a:rPr>
              <a:t>根据）</a:t>
            </a:r>
            <a:r>
              <a:rPr lang="en-US" sz="2800" dirty="0" smtClean="0">
                <a:latin typeface="Times New Roman" pitchFamily="18" charset="0"/>
                <a:cs typeface="Times New Roman" pitchFamily="18" charset="0"/>
              </a:rPr>
              <a:t>of</a:t>
            </a:r>
          </a:p>
          <a:p>
            <a:r>
              <a:rPr lang="en-US" sz="2800" dirty="0" smtClean="0">
                <a:latin typeface="Times New Roman" pitchFamily="18" charset="0"/>
                <a:cs typeface="Times New Roman" pitchFamily="18" charset="0"/>
              </a:rPr>
              <a:t>      study (why they did it)</a:t>
            </a:r>
          </a:p>
          <a:p>
            <a:pPr>
              <a:buFont typeface="Arial" pitchFamily="34" charset="0"/>
              <a:buChar char="•"/>
            </a:pPr>
            <a:r>
              <a:rPr lang="en-US" sz="2800" dirty="0" smtClean="0">
                <a:latin typeface="Times New Roman" pitchFamily="18" charset="0"/>
                <a:cs typeface="Times New Roman" pitchFamily="18" charset="0"/>
              </a:rPr>
              <a:t>methodology (how they did it)</a:t>
            </a:r>
          </a:p>
          <a:p>
            <a:pPr>
              <a:buFont typeface="Arial" pitchFamily="34" charset="0"/>
              <a:buChar char="•"/>
            </a:pPr>
            <a:r>
              <a:rPr lang="en-US" sz="2800" dirty="0" smtClean="0">
                <a:latin typeface="Times New Roman" pitchFamily="18" charset="0"/>
                <a:cs typeface="Times New Roman" pitchFamily="18" charset="0"/>
              </a:rPr>
              <a:t>results (what they found)</a:t>
            </a:r>
          </a:p>
          <a:p>
            <a:pPr>
              <a:buFont typeface="Arial" pitchFamily="34" charset="0"/>
              <a:buChar char="•"/>
            </a:pPr>
            <a:r>
              <a:rPr lang="en-US" sz="2800" dirty="0" smtClean="0">
                <a:latin typeface="Times New Roman" pitchFamily="18" charset="0"/>
                <a:cs typeface="Times New Roman" pitchFamily="18" charset="0"/>
              </a:rPr>
              <a:t>conclusion (what it means) </a:t>
            </a:r>
          </a:p>
          <a:p>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a:spLocks noGrp="1"/>
          </p:cNvSpPr>
          <p:nvPr>
            <p:ph type="body" sz="quarter" idx="11"/>
          </p:nvPr>
        </p:nvSpPr>
        <p:spPr>
          <a:xfrm>
            <a:off x="644931" y="390005"/>
            <a:ext cx="11233034" cy="6042025"/>
          </a:xfrm>
        </p:spPr>
        <p:txBody>
          <a:bodyPr/>
          <a:lstStyle/>
          <a:p>
            <a:pPr algn="l" fontAlgn="auto">
              <a:lnSpc>
                <a:spcPct val="100000"/>
              </a:lnSpc>
              <a:spcBef>
                <a:spcPts val="400"/>
              </a:spcBef>
            </a:pPr>
            <a:r>
              <a:rPr lang="en-US" altLang="zh-CN" sz="2600" b="1" dirty="0">
                <a:solidFill>
                  <a:schemeClr val="accent1"/>
                </a:solidFill>
                <a:latin typeface="Arial" panose="020B0604020202020204" pitchFamily="34" charset="0"/>
                <a:cs typeface="Arial" panose="020B0604020202020204" pitchFamily="34" charset="0"/>
              </a:rPr>
              <a:t>Abstract </a:t>
            </a:r>
            <a:r>
              <a:rPr lang="en-US" altLang="zh-CN" sz="2600" b="1" dirty="0" smtClean="0">
                <a:solidFill>
                  <a:schemeClr val="accent1"/>
                </a:solidFill>
                <a:latin typeface="Arial" panose="020B0604020202020204" pitchFamily="34" charset="0"/>
                <a:cs typeface="Arial" panose="020B0604020202020204" pitchFamily="34" charset="0"/>
              </a:rPr>
              <a:t>1:</a:t>
            </a:r>
            <a:r>
              <a:rPr lang="en-US" altLang="zh-CN" sz="2600" dirty="0" smtClean="0">
                <a:solidFill>
                  <a:schemeClr val="accent1"/>
                </a:solidFill>
                <a:latin typeface="Arial" panose="020B0604020202020204" pitchFamily="34" charset="0"/>
                <a:cs typeface="Arial" panose="020B0604020202020204" pitchFamily="34" charset="0"/>
              </a:rPr>
              <a:t> </a:t>
            </a:r>
            <a:endParaRPr lang="en-US" altLang="zh-CN" sz="2600" dirty="0">
              <a:solidFill>
                <a:schemeClr val="accent1"/>
              </a:solidFill>
              <a:latin typeface="Arial" panose="020B0604020202020204" pitchFamily="34" charset="0"/>
              <a:cs typeface="Arial" panose="020B0604020202020204" pitchFamily="34" charset="0"/>
            </a:endParaRPr>
          </a:p>
          <a:p>
            <a:pPr>
              <a:lnSpc>
                <a:spcPct val="100000"/>
              </a:lnSpc>
              <a:spcBef>
                <a:spcPts val="400"/>
              </a:spcBef>
            </a:pPr>
            <a:r>
              <a:rPr lang="en-US" altLang="zh-CN" sz="2600" dirty="0">
                <a:solidFill>
                  <a:schemeClr val="accent1"/>
                </a:solidFill>
                <a:latin typeface="Arial" panose="020B0604020202020204" pitchFamily="34" charset="0"/>
                <a:cs typeface="Arial" panose="020B0604020202020204" pitchFamily="34" charset="0"/>
              </a:rPr>
              <a:t>      </a:t>
            </a:r>
            <a:r>
              <a:rPr lang="en-US" altLang="zh-CN" sz="2600" dirty="0">
                <a:solidFill>
                  <a:schemeClr val="accent1"/>
                </a:solidFill>
                <a:latin typeface="Times New Roman" panose="02020603050405020304" pitchFamily="18" charset="0"/>
                <a:cs typeface="Times New Roman" panose="02020603050405020304" pitchFamily="18" charset="0"/>
              </a:rPr>
              <a:t>This paper aims to reveal more of the hidden secrets of the Cheops Pyramid in terms of the descending rays of the sun during the equinox falling upon the azimuth of the diagonal secant position at the solar successions. The methodology used to complete this investigation project is based on the collection and analysis of data related to the erection principles practiced when the pyramid was constructed during the era of the Fourth Dynasty Egyptian Pharaoh Khufu. These principles are the key for the geometrical representations of the balanced states across the residual depictions of the sun's position relative to the Cheops Pyramid during the equinox. This research has found that the apex is an inevitable predetermined inclusion within the theorem of universal expansion. Moreover, the inclinations of the pyramid were set to predetermine the location of its plumb line, thereby serving as a guiding factor in erecting the blocks of the Cheops Pyramid. The main conclusion is that there is a strong relationship between the Cheops Pyramid geometry, the erection of its steps, and the solar equinox.</a:t>
            </a:r>
          </a:p>
        </p:txBody>
      </p:sp>
    </p:spTree>
    <p:extLst>
      <p:ext uri="{BB962C8B-B14F-4D97-AF65-F5344CB8AC3E}">
        <p14:creationId xmlns:p14="http://schemas.microsoft.com/office/powerpoint/2010/main" val="2423437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accent1"/>
                </a:solidFill>
              </a:rPr>
              <a:t>Part three  Reading Practice</a:t>
            </a:r>
          </a:p>
        </p:txBody>
      </p:sp>
      <p:sp>
        <p:nvSpPr>
          <p:cNvPr id="6" name="文本占位符 3"/>
          <p:cNvSpPr>
            <a:spLocks noGrp="1"/>
          </p:cNvSpPr>
          <p:nvPr>
            <p:ph type="body" sz="quarter" idx="11"/>
          </p:nvPr>
        </p:nvSpPr>
        <p:spPr>
          <a:xfrm>
            <a:off x="689711" y="1216087"/>
            <a:ext cx="11065513" cy="5156433"/>
          </a:xfrm>
        </p:spPr>
        <p:txBody>
          <a:bodyPr/>
          <a:lstStyle/>
          <a:p>
            <a:pPr algn="just">
              <a:lnSpc>
                <a:spcPct val="150000"/>
              </a:lnSpc>
            </a:pPr>
            <a:r>
              <a:rPr lang="en-US" altLang="zh-CN" sz="2800" b="1" dirty="0">
                <a:solidFill>
                  <a:srgbClr val="F29000"/>
                </a:solidFill>
                <a:latin typeface="Arial" panose="020B0604020202020204" pitchFamily="34" charset="0"/>
                <a:cs typeface="Arial" panose="020B0604020202020204" pitchFamily="34" charset="0"/>
              </a:rPr>
              <a:t>KEY: Look for key words or phrases</a:t>
            </a:r>
          </a:p>
          <a:p>
            <a:pPr algn="just">
              <a:lnSpc>
                <a:spcPct val="100000"/>
              </a:lnSpc>
              <a:spcBef>
                <a:spcPts val="600"/>
              </a:spcBef>
            </a:pPr>
            <a:r>
              <a:rPr lang="en-US" altLang="zh-CN" sz="2600" dirty="0">
                <a:solidFill>
                  <a:schemeClr val="accent1"/>
                </a:solidFill>
                <a:latin typeface="Arial" panose="020B0604020202020204" pitchFamily="34" charset="0"/>
                <a:cs typeface="Arial" panose="020B0604020202020204" pitchFamily="34" charset="0"/>
              </a:rPr>
              <a:t>        </a:t>
            </a:r>
            <a:r>
              <a:rPr lang="en-US" altLang="zh-CN" sz="2600" b="1" dirty="0">
                <a:solidFill>
                  <a:schemeClr val="accent1"/>
                </a:solidFill>
                <a:latin typeface="Arial" panose="020B0604020202020204" pitchFamily="34" charset="0"/>
                <a:cs typeface="Arial" panose="020B0604020202020204" pitchFamily="34" charset="0"/>
              </a:rPr>
              <a:t>What is the aim of the study?</a:t>
            </a:r>
          </a:p>
          <a:p>
            <a:pPr algn="just">
              <a:lnSpc>
                <a:spcPct val="100000"/>
              </a:lnSpc>
              <a:spcBef>
                <a:spcPts val="600"/>
              </a:spcBef>
            </a:pPr>
            <a:r>
              <a:rPr lang="en-US" altLang="zh-CN" sz="2600" b="1" dirty="0">
                <a:solidFill>
                  <a:srgbClr val="0077D0"/>
                </a:solidFill>
                <a:latin typeface="Arial" panose="020B0604020202020204" pitchFamily="34" charset="0"/>
                <a:cs typeface="Arial" panose="020B0604020202020204" pitchFamily="34" charset="0"/>
              </a:rPr>
              <a:t>(beginning; “aim to”, “explore”, “investigate”, “to …” )</a:t>
            </a:r>
          </a:p>
          <a:p>
            <a:pPr algn="just">
              <a:lnSpc>
                <a:spcPct val="100000"/>
              </a:lnSpc>
              <a:spcBef>
                <a:spcPts val="600"/>
              </a:spcBef>
            </a:pPr>
            <a:r>
              <a:rPr lang="en-US" altLang="zh-CN" sz="2600" dirty="0">
                <a:solidFill>
                  <a:schemeClr val="accent1"/>
                </a:solidFill>
                <a:latin typeface="Arial" panose="020B0604020202020204" pitchFamily="34" charset="0"/>
                <a:cs typeface="Arial" panose="020B0604020202020204" pitchFamily="34" charset="0"/>
              </a:rPr>
              <a:t>      </a:t>
            </a:r>
            <a:r>
              <a:rPr lang="en-US" altLang="zh-CN" sz="2600" b="1" dirty="0">
                <a:solidFill>
                  <a:schemeClr val="accent1"/>
                </a:solidFill>
                <a:latin typeface="Arial" panose="020B0604020202020204" pitchFamily="34" charset="0"/>
                <a:cs typeface="Arial" panose="020B0604020202020204" pitchFamily="34" charset="0"/>
              </a:rPr>
              <a:t>  What is the method used?</a:t>
            </a:r>
          </a:p>
          <a:p>
            <a:pPr algn="just">
              <a:lnSpc>
                <a:spcPct val="100000"/>
              </a:lnSpc>
              <a:spcBef>
                <a:spcPts val="600"/>
              </a:spcBef>
            </a:pPr>
            <a:r>
              <a:rPr lang="en-US" altLang="zh-CN" sz="2600" b="1" dirty="0">
                <a:solidFill>
                  <a:srgbClr val="0077D0"/>
                </a:solidFill>
                <a:latin typeface="Arial" panose="020B0604020202020204" pitchFamily="34" charset="0"/>
                <a:cs typeface="Arial" panose="020B0604020202020204" pitchFamily="34" charset="0"/>
              </a:rPr>
              <a:t>(first half; “in this method”, “by …” “methodology”, “be applied to”)</a:t>
            </a:r>
          </a:p>
          <a:p>
            <a:pPr algn="just">
              <a:lnSpc>
                <a:spcPct val="100000"/>
              </a:lnSpc>
              <a:spcBef>
                <a:spcPts val="600"/>
              </a:spcBef>
            </a:pPr>
            <a:r>
              <a:rPr lang="en-US" altLang="zh-CN" sz="2600" b="1" dirty="0">
                <a:solidFill>
                  <a:schemeClr val="accent1"/>
                </a:solidFill>
                <a:latin typeface="Arial" panose="020B0604020202020204" pitchFamily="34" charset="0"/>
                <a:cs typeface="Arial" panose="020B0604020202020204" pitchFamily="34" charset="0"/>
              </a:rPr>
              <a:t>        What are the results?</a:t>
            </a:r>
          </a:p>
          <a:p>
            <a:pPr algn="just">
              <a:lnSpc>
                <a:spcPct val="100000"/>
              </a:lnSpc>
              <a:spcBef>
                <a:spcPts val="600"/>
              </a:spcBef>
            </a:pPr>
            <a:r>
              <a:rPr lang="en-US" altLang="zh-CN" sz="2600" b="1" dirty="0">
                <a:solidFill>
                  <a:srgbClr val="0077D0"/>
                </a:solidFill>
                <a:latin typeface="Arial" panose="020B0604020202020204" pitchFamily="34" charset="0"/>
                <a:cs typeface="Arial" panose="020B0604020202020204" pitchFamily="34" charset="0"/>
              </a:rPr>
              <a:t>(later half; “data show”, “results”, “findings”)</a:t>
            </a:r>
          </a:p>
          <a:p>
            <a:pPr algn="just">
              <a:lnSpc>
                <a:spcPct val="100000"/>
              </a:lnSpc>
              <a:spcBef>
                <a:spcPts val="600"/>
              </a:spcBef>
            </a:pPr>
            <a:r>
              <a:rPr lang="en-US" altLang="zh-CN" sz="2600" b="1" dirty="0">
                <a:solidFill>
                  <a:schemeClr val="accent1"/>
                </a:solidFill>
                <a:latin typeface="Arial" panose="020B0604020202020204" pitchFamily="34" charset="0"/>
                <a:cs typeface="Arial" panose="020B0604020202020204" pitchFamily="34" charset="0"/>
              </a:rPr>
              <a:t>        What is the conclusion of the results?</a:t>
            </a:r>
          </a:p>
          <a:p>
            <a:pPr algn="just">
              <a:lnSpc>
                <a:spcPct val="100000"/>
              </a:lnSpc>
              <a:spcBef>
                <a:spcPts val="600"/>
              </a:spcBef>
            </a:pPr>
            <a:r>
              <a:rPr lang="en-US" altLang="zh-CN" sz="2600" b="1" dirty="0">
                <a:solidFill>
                  <a:srgbClr val="0077D0"/>
                </a:solidFill>
                <a:latin typeface="Arial" panose="020B0604020202020204" pitchFamily="34" charset="0"/>
                <a:cs typeface="Arial" panose="020B0604020202020204" pitchFamily="34" charset="0"/>
              </a:rPr>
              <a:t>(end)</a:t>
            </a:r>
          </a:p>
        </p:txBody>
      </p:sp>
    </p:spTree>
    <p:extLst>
      <p:ext uri="{BB962C8B-B14F-4D97-AF65-F5344CB8AC3E}">
        <p14:creationId xmlns:p14="http://schemas.microsoft.com/office/powerpoint/2010/main" val="6528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a:spLocks noGrp="1"/>
          </p:cNvSpPr>
          <p:nvPr>
            <p:ph type="body" sz="quarter" idx="11"/>
          </p:nvPr>
        </p:nvSpPr>
        <p:spPr>
          <a:xfrm>
            <a:off x="681875" y="436187"/>
            <a:ext cx="11065510" cy="6042025"/>
          </a:xfrm>
        </p:spPr>
        <p:txBody>
          <a:bodyPr/>
          <a:lstStyle/>
          <a:p>
            <a:pPr algn="l" fontAlgn="auto">
              <a:lnSpc>
                <a:spcPct val="100000"/>
              </a:lnSpc>
              <a:spcBef>
                <a:spcPts val="400"/>
              </a:spcBef>
            </a:pPr>
            <a:r>
              <a:rPr lang="en-US" altLang="zh-CN" sz="2600" b="1" dirty="0">
                <a:solidFill>
                  <a:schemeClr val="accent1"/>
                </a:solidFill>
                <a:latin typeface="Arial" panose="020B0604020202020204" pitchFamily="34" charset="0"/>
                <a:cs typeface="Arial" panose="020B0604020202020204" pitchFamily="34" charset="0"/>
              </a:rPr>
              <a:t>Abstract </a:t>
            </a:r>
            <a:r>
              <a:rPr lang="en-US" altLang="zh-CN" sz="2600" b="1" dirty="0" smtClean="0">
                <a:solidFill>
                  <a:schemeClr val="accent1"/>
                </a:solidFill>
                <a:latin typeface="Arial" panose="020B0604020202020204" pitchFamily="34" charset="0"/>
                <a:cs typeface="Arial" panose="020B0604020202020204" pitchFamily="34" charset="0"/>
              </a:rPr>
              <a:t>2:</a:t>
            </a:r>
            <a:r>
              <a:rPr lang="en-US" altLang="zh-CN" sz="2600" dirty="0" smtClean="0">
                <a:solidFill>
                  <a:schemeClr val="accent1"/>
                </a:solidFill>
                <a:latin typeface="Arial" panose="020B0604020202020204" pitchFamily="34" charset="0"/>
                <a:cs typeface="Arial" panose="020B0604020202020204" pitchFamily="34" charset="0"/>
              </a:rPr>
              <a:t> </a:t>
            </a:r>
            <a:endParaRPr lang="en-US" altLang="zh-CN" sz="2600" dirty="0">
              <a:solidFill>
                <a:schemeClr val="accent1"/>
              </a:solidFill>
              <a:latin typeface="Arial" panose="020B0604020202020204" pitchFamily="34" charset="0"/>
              <a:cs typeface="Arial" panose="020B0604020202020204" pitchFamily="34" charset="0"/>
            </a:endParaRPr>
          </a:p>
          <a:p>
            <a:pPr algn="l" fontAlgn="auto">
              <a:lnSpc>
                <a:spcPct val="100000"/>
              </a:lnSpc>
              <a:spcBef>
                <a:spcPts val="400"/>
              </a:spcBef>
            </a:pPr>
            <a:r>
              <a:rPr lang="en-US" altLang="zh-CN" sz="2600" dirty="0">
                <a:solidFill>
                  <a:schemeClr val="accent1"/>
                </a:solidFill>
                <a:latin typeface="Arial" panose="020B0604020202020204" pitchFamily="34" charset="0"/>
                <a:cs typeface="Arial" panose="020B0604020202020204" pitchFamily="34" charset="0"/>
              </a:rPr>
              <a:t>      </a:t>
            </a:r>
            <a:r>
              <a:rPr lang="en-US" altLang="zh-CN" sz="2800" dirty="0">
                <a:solidFill>
                  <a:schemeClr val="accent1"/>
                </a:solidFill>
                <a:latin typeface="Times New Roman" panose="02020603050405020304" pitchFamily="18" charset="0"/>
                <a:cs typeface="Times New Roman" panose="02020603050405020304" pitchFamily="18" charset="0"/>
              </a:rPr>
              <a:t>Informed by literature on developing pedagogical content knowledge (PCK) through teacher collaboration, this study aims to investigate the trajectory of PCK development among business English teachers through module team collaboration in Chinese context. Drawing upon multiple sources of data including observation, semi-structured interview, and teaching materials from three case teachers, this study explores how PCK components were developed in one academic year when case teachers participated in module team collaborative activities. The findings show the individual differences among the three participants in their PCK development and reveal that two key PCK components -- Knowledge of stadents' understanding and Knowledge of instructional strategies have developed through teacher collaboration. This study suggests the collective inquiry in teacher collaboration.</a:t>
            </a:r>
          </a:p>
        </p:txBody>
      </p:sp>
    </p:spTree>
    <p:extLst>
      <p:ext uri="{BB962C8B-B14F-4D97-AF65-F5344CB8AC3E}">
        <p14:creationId xmlns:p14="http://schemas.microsoft.com/office/powerpoint/2010/main" val="3473205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accent1"/>
                </a:solidFill>
              </a:rPr>
              <a:t>Part one  Getting Familiar with Scientific Literature</a:t>
            </a:r>
          </a:p>
          <a:p>
            <a:pPr>
              <a:lnSpc>
                <a:spcPct val="100000"/>
              </a:lnSpc>
            </a:pPr>
            <a:r>
              <a:rPr lang="en-US" altLang="zh-CN" dirty="0" smtClean="0">
                <a:solidFill>
                  <a:schemeClr val="accent1"/>
                </a:solidFill>
              </a:rPr>
              <a:t> </a:t>
            </a:r>
            <a:endParaRPr lang="en-US" altLang="zh-CN" dirty="0">
              <a:solidFill>
                <a:schemeClr val="accent1"/>
              </a:solidFill>
            </a:endParaRPr>
          </a:p>
        </p:txBody>
      </p:sp>
      <p:sp>
        <p:nvSpPr>
          <p:cNvPr id="4" name="文本占位符 3"/>
          <p:cNvSpPr>
            <a:spLocks noGrp="1"/>
          </p:cNvSpPr>
          <p:nvPr>
            <p:ph type="body" sz="quarter" idx="11"/>
          </p:nvPr>
        </p:nvSpPr>
        <p:spPr>
          <a:xfrm>
            <a:off x="689712" y="1216087"/>
            <a:ext cx="10582026" cy="5311713"/>
          </a:xfrm>
        </p:spPr>
        <p:txBody>
          <a:bodyPr/>
          <a:lstStyle/>
          <a:p>
            <a:pPr marL="457200" indent="-457200" algn="just">
              <a:lnSpc>
                <a:spcPct val="150000"/>
              </a:lnSpc>
              <a:buAutoNum type="arabicPeriod"/>
            </a:pPr>
            <a:r>
              <a:rPr lang="en-US" altLang="zh-CN" sz="2800" b="1" dirty="0">
                <a:solidFill>
                  <a:srgbClr val="F29000"/>
                </a:solidFill>
              </a:rPr>
              <a:t>Warm-up</a:t>
            </a:r>
          </a:p>
          <a:p>
            <a:pPr algn="just">
              <a:lnSpc>
                <a:spcPct val="120000"/>
              </a:lnSpc>
            </a:pPr>
            <a:r>
              <a:rPr lang="en-US" altLang="zh-CN" sz="2800" dirty="0">
                <a:solidFill>
                  <a:schemeClr val="accent1">
                    <a:lumMod val="75000"/>
                  </a:schemeClr>
                </a:solidFill>
              </a:rPr>
              <a:t>     Can you classify the following forms of literature into </a:t>
            </a:r>
            <a:r>
              <a:rPr lang="en-US" altLang="zh-CN" sz="2800" b="1" dirty="0">
                <a:solidFill>
                  <a:schemeClr val="accent1">
                    <a:lumMod val="75000"/>
                  </a:schemeClr>
                </a:solidFill>
              </a:rPr>
              <a:t>primary</a:t>
            </a:r>
            <a:r>
              <a:rPr lang="en-US" altLang="zh-CN" sz="2800" dirty="0">
                <a:solidFill>
                  <a:schemeClr val="accent1">
                    <a:lumMod val="75000"/>
                  </a:schemeClr>
                </a:solidFill>
              </a:rPr>
              <a:t>, </a:t>
            </a:r>
            <a:r>
              <a:rPr lang="en-US" altLang="zh-CN" sz="2800" b="1" dirty="0">
                <a:solidFill>
                  <a:schemeClr val="accent1">
                    <a:lumMod val="75000"/>
                  </a:schemeClr>
                </a:solidFill>
              </a:rPr>
              <a:t>secondary</a:t>
            </a:r>
            <a:r>
              <a:rPr lang="en-US" altLang="zh-CN" sz="2800" dirty="0">
                <a:solidFill>
                  <a:schemeClr val="accent1">
                    <a:lumMod val="75000"/>
                  </a:schemeClr>
                </a:solidFill>
              </a:rPr>
              <a:t>, and </a:t>
            </a:r>
            <a:r>
              <a:rPr lang="en-US" altLang="zh-CN" sz="2800" b="1" dirty="0">
                <a:solidFill>
                  <a:schemeClr val="accent1">
                    <a:lumMod val="75000"/>
                  </a:schemeClr>
                </a:solidFill>
              </a:rPr>
              <a:t>tertiary</a:t>
            </a:r>
            <a:r>
              <a:rPr lang="en-US" altLang="zh-CN" sz="2800" dirty="0">
                <a:solidFill>
                  <a:schemeClr val="accent1">
                    <a:lumMod val="75000"/>
                  </a:schemeClr>
                </a:solidFill>
              </a:rPr>
              <a:t> sources?</a:t>
            </a:r>
          </a:p>
          <a:p>
            <a:pPr algn="just">
              <a:lnSpc>
                <a:spcPct val="150000"/>
              </a:lnSpc>
            </a:pPr>
            <a:endParaRPr lang="en-US" altLang="zh-CN" sz="1200" dirty="0">
              <a:solidFill>
                <a:schemeClr val="accent1">
                  <a:lumMod val="75000"/>
                </a:schemeClr>
              </a:solidFill>
            </a:endParaRPr>
          </a:p>
          <a:p>
            <a:pPr>
              <a:lnSpc>
                <a:spcPct val="150000"/>
              </a:lnSpc>
            </a:pPr>
            <a:r>
              <a:rPr lang="en-US" altLang="zh-CN" sz="2800" dirty="0">
                <a:solidFill>
                  <a:schemeClr val="accent1">
                    <a:lumMod val="75000"/>
                  </a:schemeClr>
                </a:solidFill>
              </a:rPr>
              <a:t>standards,           monographs,            technical reports,     science magazines,    review articles,       encyclopedias, graduation papers,          handbooks,           textbooks, conference proceedings,         patents,          journals,</a:t>
            </a:r>
          </a:p>
          <a:p>
            <a:pPr algn="just">
              <a:lnSpc>
                <a:spcPct val="150000"/>
              </a:lnSpc>
            </a:pPr>
            <a:endParaRPr lang="en-US" altLang="zh-CN" sz="2300" dirty="0">
              <a:solidFill>
                <a:schemeClr val="accent1">
                  <a:lumMod val="75000"/>
                </a:schemeClr>
              </a:solidFill>
            </a:endParaRPr>
          </a:p>
          <a:p>
            <a:pPr algn="just">
              <a:lnSpc>
                <a:spcPct val="150000"/>
              </a:lnSpc>
            </a:pPr>
            <a:endParaRPr lang="zh-CN" altLang="en-US" sz="2300" dirty="0">
              <a:solidFill>
                <a:schemeClr val="accent1">
                  <a:lumMod val="75000"/>
                </a:schemeClr>
              </a:solidFill>
            </a:endParaRPr>
          </a:p>
        </p:txBody>
      </p:sp>
    </p:spTree>
    <p:extLst>
      <p:ext uri="{BB962C8B-B14F-4D97-AF65-F5344CB8AC3E}">
        <p14:creationId xmlns:p14="http://schemas.microsoft.com/office/powerpoint/2010/main" val="110210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arn(inVertical)">
                                      <p:cBhvr>
                                        <p:cTn id="1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2. Features of Introductions</a:t>
            </a:r>
            <a:endParaRPr lang="en-US" dirty="0"/>
          </a:p>
        </p:txBody>
      </p:sp>
      <p:sp>
        <p:nvSpPr>
          <p:cNvPr id="3" name="文本占位符 2"/>
          <p:cNvSpPr>
            <a:spLocks noGrp="1"/>
          </p:cNvSpPr>
          <p:nvPr>
            <p:ph type="body" sz="quarter" idx="11"/>
          </p:nvPr>
        </p:nvSpPr>
        <p:spPr>
          <a:xfrm>
            <a:off x="674472" y="1614913"/>
            <a:ext cx="11197488" cy="4380938"/>
          </a:xfrm>
        </p:spPr>
        <p:txBody>
          <a:bodyPr/>
          <a:lstStyle/>
          <a:p>
            <a:r>
              <a:rPr lang="en-US" dirty="0" smtClean="0">
                <a:latin typeface="Times New Roman" pitchFamily="18" charset="0"/>
                <a:cs typeface="Times New Roman" pitchFamily="18" charset="0"/>
              </a:rPr>
              <a:t>Two purposes: </a:t>
            </a:r>
          </a:p>
          <a:p>
            <a:r>
              <a:rPr lang="en-US" dirty="0" smtClean="0">
                <a:latin typeface="Times New Roman" pitchFamily="18" charset="0"/>
                <a:cs typeface="Times New Roman" pitchFamily="18" charset="0"/>
              </a:rPr>
              <a:t>    arousing readers' interest in the subject </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    providing them with enough information to understand the article. </a:t>
            </a:r>
          </a:p>
          <a:p>
            <a:r>
              <a:rPr lang="en-US" dirty="0" smtClean="0">
                <a:latin typeface="Times New Roman" pitchFamily="18" charset="0"/>
                <a:cs typeface="Times New Roman" pitchFamily="18" charset="0"/>
              </a:rPr>
              <a:t>Three elements:</a:t>
            </a:r>
          </a:p>
          <a:p>
            <a:r>
              <a:rPr lang="en-US" dirty="0" smtClean="0">
                <a:latin typeface="Times New Roman" pitchFamily="18" charset="0"/>
                <a:cs typeface="Times New Roman" pitchFamily="18" charset="0"/>
              </a:rPr>
              <a:t>broad information (what is known about the topic) </a:t>
            </a:r>
            <a:r>
              <a:rPr lang="zh-CN" alt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more specific information (what is not known) </a:t>
            </a:r>
            <a:r>
              <a:rPr lang="zh-CN" altLang="en-US" b="1" dirty="0">
                <a:latin typeface="Times New Roman" pitchFamily="18" charset="0"/>
                <a:cs typeface="Times New Roman" pitchFamily="18" charset="0"/>
              </a:rPr>
              <a:t>→ </a:t>
            </a:r>
            <a:r>
              <a:rPr lang="en-US" dirty="0" smtClean="0">
                <a:latin typeface="Times New Roman" pitchFamily="18" charset="0"/>
                <a:cs typeface="Times New Roman" pitchFamily="18" charset="0"/>
              </a:rPr>
              <a:t>a focal point (what questions the authors  asked and answered). </a:t>
            </a:r>
          </a:p>
          <a:p>
            <a:r>
              <a:rPr lang="zh-CN" altLang="en-US" dirty="0" smtClean="0">
                <a:latin typeface="Times New Roman" pitchFamily="18" charset="0"/>
                <a:cs typeface="Times New Roman" pitchFamily="18" charset="0"/>
              </a:rPr>
              <a:t>（</a:t>
            </a:r>
            <a:r>
              <a:rPr lang="en-US" altLang="zh-CN" dirty="0">
                <a:latin typeface="Times New Roman" pitchFamily="18" charset="0"/>
                <a:cs typeface="Times New Roman" pitchFamily="18" charset="0"/>
              </a:rPr>
              <a:t>A</a:t>
            </a:r>
            <a:r>
              <a:rPr lang="en-US" dirty="0" smtClean="0">
                <a:latin typeface="Times New Roman" pitchFamily="18" charset="0"/>
                <a:cs typeface="Times New Roman" pitchFamily="18" charset="0"/>
              </a:rPr>
              <a:t>uthors describe </a:t>
            </a:r>
            <a:r>
              <a:rPr lang="en-US" dirty="0" smtClean="0">
                <a:solidFill>
                  <a:srgbClr val="FF0000"/>
                </a:solidFill>
                <a:latin typeface="Times New Roman" pitchFamily="18" charset="0"/>
                <a:cs typeface="Times New Roman" pitchFamily="18" charset="0"/>
              </a:rPr>
              <a:t>previous work </a:t>
            </a:r>
            <a:r>
              <a:rPr lang="en-US" dirty="0" smtClean="0">
                <a:latin typeface="Times New Roman" pitchFamily="18" charset="0"/>
                <a:cs typeface="Times New Roman" pitchFamily="18" charset="0"/>
              </a:rPr>
              <a:t>that led to </a:t>
            </a:r>
            <a:r>
              <a:rPr lang="en-US" dirty="0" smtClean="0">
                <a:solidFill>
                  <a:srgbClr val="FF0000"/>
                </a:solidFill>
                <a:latin typeface="Times New Roman" pitchFamily="18" charset="0"/>
                <a:cs typeface="Times New Roman" pitchFamily="18" charset="0"/>
              </a:rPr>
              <a:t>current understanding of the topic </a:t>
            </a:r>
            <a:r>
              <a:rPr lang="en-US" dirty="0" smtClean="0">
                <a:latin typeface="Times New Roman" pitchFamily="18" charset="0"/>
                <a:cs typeface="Times New Roman" pitchFamily="18" charset="0"/>
              </a:rPr>
              <a:t>(the broad) and then </a:t>
            </a:r>
            <a:r>
              <a:rPr lang="en-US" dirty="0" smtClean="0">
                <a:solidFill>
                  <a:srgbClr val="FF0000"/>
                </a:solidFill>
                <a:latin typeface="Times New Roman" pitchFamily="18" charset="0"/>
                <a:cs typeface="Times New Roman" pitchFamily="18" charset="0"/>
              </a:rPr>
              <a:t>situate their work </a:t>
            </a:r>
            <a:r>
              <a:rPr lang="en-US" dirty="0" smtClean="0">
                <a:latin typeface="Times New Roman" pitchFamily="18" charset="0"/>
                <a:cs typeface="Times New Roman" pitchFamily="18" charset="0"/>
              </a:rPr>
              <a:t>(the specific) within the field.</a:t>
            </a:r>
            <a:r>
              <a:rPr lang="zh-CN" alt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3. Features of Methods</a:t>
            </a:r>
            <a:endParaRPr lang="en-US" dirty="0"/>
          </a:p>
        </p:txBody>
      </p:sp>
      <p:sp>
        <p:nvSpPr>
          <p:cNvPr id="3" name="文本占位符 2"/>
          <p:cNvSpPr>
            <a:spLocks noGrp="1"/>
          </p:cNvSpPr>
          <p:nvPr>
            <p:ph type="body" sz="quarter" idx="11"/>
          </p:nvPr>
        </p:nvSpPr>
        <p:spPr>
          <a:xfrm>
            <a:off x="674472" y="1416793"/>
            <a:ext cx="10984128" cy="3033287"/>
          </a:xfrm>
        </p:spPr>
        <p:txBody>
          <a:bodyPr/>
          <a:lstStyle/>
          <a:p>
            <a:r>
              <a:rPr lang="en-US" sz="2800" dirty="0" smtClean="0">
                <a:latin typeface="Times New Roman" pitchFamily="18" charset="0"/>
                <a:cs typeface="Times New Roman" pitchFamily="18" charset="0"/>
              </a:rPr>
              <a:t>The Methods section tells the reader </a:t>
            </a:r>
            <a:r>
              <a:rPr lang="en-US" sz="2800" dirty="0" smtClean="0">
                <a:solidFill>
                  <a:srgbClr val="FF0000"/>
                </a:solidFill>
                <a:latin typeface="Times New Roman" pitchFamily="18" charset="0"/>
                <a:cs typeface="Times New Roman" pitchFamily="18" charset="0"/>
              </a:rPr>
              <a:t>what experiments were done </a:t>
            </a:r>
            <a:r>
              <a:rPr lang="en-US" sz="2800" dirty="0" smtClean="0">
                <a:latin typeface="Times New Roman" pitchFamily="18" charset="0"/>
                <a:cs typeface="Times New Roman" pitchFamily="18" charset="0"/>
              </a:rPr>
              <a:t>to answer the questions stated in the Introduction. </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t>4. Features of Results and Discussion</a:t>
            </a:r>
          </a:p>
          <a:p>
            <a:endParaRPr lang="en-US" dirty="0"/>
          </a:p>
        </p:txBody>
      </p:sp>
      <p:sp>
        <p:nvSpPr>
          <p:cNvPr id="3" name="文本占位符 2"/>
          <p:cNvSpPr>
            <a:spLocks noGrp="1"/>
          </p:cNvSpPr>
          <p:nvPr>
            <p:ph type="body" sz="quarter" idx="11"/>
          </p:nvPr>
        </p:nvSpPr>
        <p:spPr>
          <a:xfrm>
            <a:off x="689712" y="1584433"/>
            <a:ext cx="10984128" cy="3520967"/>
          </a:xfrm>
        </p:spPr>
        <p:txBody>
          <a:bodyPr/>
          <a:lstStyle/>
          <a:p>
            <a:r>
              <a:rPr lang="en-US" sz="2800" dirty="0" smtClean="0">
                <a:latin typeface="Times New Roman" pitchFamily="18" charset="0"/>
                <a:cs typeface="Times New Roman" pitchFamily="18" charset="0"/>
              </a:rPr>
              <a:t> The Results section contains </a:t>
            </a:r>
            <a:r>
              <a:rPr lang="en-US" sz="2800" dirty="0" smtClean="0">
                <a:solidFill>
                  <a:srgbClr val="FF0000"/>
                </a:solidFill>
                <a:latin typeface="Times New Roman" pitchFamily="18" charset="0"/>
                <a:cs typeface="Times New Roman" pitchFamily="18" charset="0"/>
              </a:rPr>
              <a:t>what was found</a:t>
            </a:r>
            <a:r>
              <a:rPr lang="en-US" sz="2800" dirty="0" smtClean="0">
                <a:latin typeface="Times New Roman" pitchFamily="18" charset="0"/>
                <a:cs typeface="Times New Roman" pitchFamily="18" charset="0"/>
              </a:rPr>
              <a:t>, and </a:t>
            </a:r>
            <a:r>
              <a:rPr lang="en-US" sz="2800" dirty="0" smtClean="0">
                <a:solidFill>
                  <a:srgbClr val="FF0000"/>
                </a:solidFill>
                <a:latin typeface="Times New Roman" pitchFamily="18" charset="0"/>
                <a:cs typeface="Times New Roman" pitchFamily="18" charset="0"/>
              </a:rPr>
              <a:t>reference to the data</a:t>
            </a:r>
            <a:r>
              <a:rPr lang="en-US" sz="2800" dirty="0" smtClean="0">
                <a:latin typeface="Times New Roman" pitchFamily="18" charset="0"/>
                <a:cs typeface="Times New Roman" pitchFamily="18" charset="0"/>
              </a:rPr>
              <a:t> shown in </a:t>
            </a:r>
            <a:r>
              <a:rPr lang="en-US" sz="2800" dirty="0" smtClean="0">
                <a:latin typeface="Times New Roman" pitchFamily="18" charset="0"/>
                <a:cs typeface="Times New Roman" pitchFamily="18" charset="0"/>
              </a:rPr>
              <a:t>visuals</a:t>
            </a:r>
            <a:r>
              <a:rPr lang="zh-CN" altLang="en-US" sz="2000" dirty="0" smtClean="0">
                <a:latin typeface="Times New Roman" pitchFamily="18" charset="0"/>
                <a:cs typeface="Times New Roman" pitchFamily="18" charset="0"/>
              </a:rPr>
              <a:t>（图形部分）</a:t>
            </a:r>
            <a:r>
              <a:rPr lang="en-US" sz="2800" dirty="0" smtClean="0">
                <a:latin typeface="Times New Roman" pitchFamily="18" charset="0"/>
                <a:cs typeface="Times New Roman" pitchFamily="18" charset="0"/>
              </a:rPr>
              <a:t>. </a:t>
            </a:r>
            <a:endParaRPr lang="en-US" sz="2800" dirty="0" smtClean="0">
              <a:latin typeface="Times New Roman" pitchFamily="18" charset="0"/>
              <a:cs typeface="Times New Roman" pitchFamily="18" charset="0"/>
            </a:endParaRPr>
          </a:p>
          <a:p>
            <a:r>
              <a:rPr lang="en-US" altLang="zh-CN" sz="2800" dirty="0" smtClean="0">
                <a:latin typeface="Times New Roman" pitchFamily="18" charset="0"/>
                <a:cs typeface="Times New Roman" pitchFamily="18" charset="0"/>
              </a:rPr>
              <a:t>T</a:t>
            </a:r>
            <a:r>
              <a:rPr lang="en-US" sz="2800" dirty="0" smtClean="0">
                <a:latin typeface="Times New Roman" pitchFamily="18" charset="0"/>
                <a:cs typeface="Times New Roman" pitchFamily="18" charset="0"/>
              </a:rPr>
              <a:t>he Discussion functions to </a:t>
            </a:r>
          </a:p>
          <a:p>
            <a:r>
              <a:rPr lang="en-US" sz="2800" dirty="0" smtClean="0">
                <a:latin typeface="Times New Roman" pitchFamily="18" charset="0"/>
                <a:cs typeface="Times New Roman" pitchFamily="18" charset="0"/>
              </a:rPr>
              <a:t>   1</a:t>
            </a:r>
            <a:r>
              <a:rPr lang="zh-CN" altLang="en-US" sz="2800"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place </a:t>
            </a:r>
            <a:r>
              <a:rPr lang="en-US" sz="2800" dirty="0" smtClean="0">
                <a:latin typeface="Times New Roman" pitchFamily="18" charset="0"/>
                <a:cs typeface="Times New Roman" pitchFamily="18" charset="0"/>
              </a:rPr>
              <a:t>the work in context of the broader field. (compare with others’ result…)</a:t>
            </a:r>
          </a:p>
          <a:p>
            <a:r>
              <a:rPr lang="en-US" sz="2800" dirty="0" smtClean="0">
                <a:latin typeface="Times New Roman" pitchFamily="18" charset="0"/>
                <a:cs typeface="Times New Roman" pitchFamily="18" charset="0"/>
              </a:rPr>
              <a:t>   2</a:t>
            </a:r>
            <a:r>
              <a:rPr lang="zh-CN" altLang="en-US" sz="2800"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provide </a:t>
            </a:r>
            <a:r>
              <a:rPr lang="en-US" sz="2800" dirty="0" smtClean="0">
                <a:latin typeface="Times New Roman" pitchFamily="18" charset="0"/>
                <a:cs typeface="Times New Roman" pitchFamily="18" charset="0"/>
              </a:rPr>
              <a:t>a clear answer to the question posed in the Introduction </a:t>
            </a:r>
          </a:p>
          <a:p>
            <a:r>
              <a:rPr lang="en-US" sz="2800" dirty="0" smtClean="0">
                <a:latin typeface="Times New Roman" pitchFamily="18" charset="0"/>
                <a:cs typeface="Times New Roman" pitchFamily="18" charset="0"/>
              </a:rPr>
              <a:t>   3</a:t>
            </a:r>
            <a:r>
              <a:rPr lang="zh-CN" altLang="en-US" sz="2800"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explain </a:t>
            </a:r>
            <a:r>
              <a:rPr lang="en-US" sz="2800" dirty="0" smtClean="0">
                <a:latin typeface="Times New Roman" pitchFamily="18" charset="0"/>
                <a:cs typeface="Times New Roman" pitchFamily="18" charset="0"/>
              </a:rPr>
              <a:t>how the results support that conclusion.</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535413"/>
            <a:ext cx="8656269" cy="441325"/>
          </a:xfrm>
        </p:spPr>
        <p:txBody>
          <a:bodyPr/>
          <a:lstStyle/>
          <a:p>
            <a:r>
              <a:rPr lang="en-US" dirty="0" smtClean="0"/>
              <a:t>  </a:t>
            </a:r>
          </a:p>
          <a:p>
            <a:endParaRPr lang="en-US" dirty="0"/>
          </a:p>
        </p:txBody>
      </p:sp>
      <p:sp>
        <p:nvSpPr>
          <p:cNvPr id="3" name="文本占位符 2"/>
          <p:cNvSpPr>
            <a:spLocks noGrp="1"/>
          </p:cNvSpPr>
          <p:nvPr>
            <p:ph type="body" sz="quarter" idx="11"/>
          </p:nvPr>
        </p:nvSpPr>
        <p:spPr>
          <a:xfrm>
            <a:off x="628752" y="1294873"/>
            <a:ext cx="10228718" cy="3260651"/>
          </a:xfrm>
        </p:spPr>
        <p:txBody>
          <a:bodyPr/>
          <a:lstStyle/>
          <a:p>
            <a:r>
              <a:rPr lang="en-US" altLang="zh-CN" sz="3200" dirty="0">
                <a:solidFill>
                  <a:srgbClr val="FF0000"/>
                </a:solidFill>
                <a:latin typeface="Times New Roman" pitchFamily="18" charset="0"/>
                <a:cs typeface="Times New Roman" pitchFamily="18" charset="0"/>
              </a:rPr>
              <a:t>Therefore,</a:t>
            </a:r>
            <a:r>
              <a:rPr lang="en-US" altLang="zh-CN" sz="3200" dirty="0">
                <a:latin typeface="Times New Roman" pitchFamily="18" charset="0"/>
                <a:cs typeface="Times New Roman" pitchFamily="18" charset="0"/>
              </a:rPr>
              <a:t> when you begin to read an article for the first time, skim the article to analyze the document as a whole. </a:t>
            </a:r>
            <a:endParaRPr lang="en-US" altLang="zh-CN" sz="3200" dirty="0" smtClean="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Are </a:t>
            </a:r>
            <a:r>
              <a:rPr lang="en-US" altLang="zh-CN" sz="3200" dirty="0">
                <a:latin typeface="Times New Roman" pitchFamily="18" charset="0"/>
                <a:cs typeface="Times New Roman" pitchFamily="18" charset="0"/>
              </a:rPr>
              <a:t>the section labeled with headings that identify the structure? If not, </a:t>
            </a:r>
            <a:r>
              <a:rPr lang="en-US" altLang="zh-CN" sz="3200" dirty="0">
                <a:solidFill>
                  <a:srgbClr val="FF0000"/>
                </a:solidFill>
                <a:latin typeface="Times New Roman" pitchFamily="18" charset="0"/>
                <a:cs typeface="Times New Roman" pitchFamily="18" charset="0"/>
              </a:rPr>
              <a:t>note what the structure is</a:t>
            </a:r>
            <a:r>
              <a:rPr lang="en-US" altLang="zh-CN" sz="3200" dirty="0">
                <a:latin typeface="Times New Roman" pitchFamily="18" charset="0"/>
                <a:cs typeface="Times New Roman" pitchFamily="18" charset="0"/>
              </a:rPr>
              <a:t>. </a:t>
            </a:r>
            <a:endParaRPr lang="en-US" altLang="zh-CN" sz="3200" dirty="0" smtClean="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Decide </a:t>
            </a:r>
            <a:r>
              <a:rPr lang="en-US" altLang="zh-CN" sz="3200" dirty="0">
                <a:latin typeface="Times New Roman" pitchFamily="18" charset="0"/>
                <a:cs typeface="Times New Roman" pitchFamily="18" charset="0"/>
              </a:rPr>
              <a:t>which sections contain the material most essential to your understanding of the article. </a:t>
            </a:r>
            <a:endParaRPr lang="en-US" altLang="zh-CN" sz="3200" dirty="0" smtClean="0">
              <a:latin typeface="Times New Roman" pitchFamily="18" charset="0"/>
              <a:cs typeface="Times New Roman" pitchFamily="18" charset="0"/>
            </a:endParaRPr>
          </a:p>
          <a:p>
            <a:r>
              <a:rPr lang="en-US" altLang="zh-CN" sz="3200" dirty="0" smtClean="0">
                <a:latin typeface="Times New Roman" pitchFamily="18" charset="0"/>
                <a:cs typeface="Times New Roman" pitchFamily="18" charset="0"/>
              </a:rPr>
              <a:t>Then </a:t>
            </a:r>
            <a:r>
              <a:rPr lang="en-US" altLang="zh-CN" sz="3200" dirty="0">
                <a:latin typeface="Times New Roman" pitchFamily="18" charset="0"/>
                <a:cs typeface="Times New Roman" pitchFamily="18" charset="0"/>
              </a:rPr>
              <a:t>decide the order in which you will read the sections.</a:t>
            </a:r>
          </a:p>
          <a:p>
            <a:endParaRPr lang="en-US" sz="2800" dirty="0">
              <a:latin typeface="Times New Roman" pitchFamily="18" charset="0"/>
              <a:cs typeface="Times New Roman" pitchFamily="18" charset="0"/>
            </a:endParaRPr>
          </a:p>
        </p:txBody>
      </p:sp>
      <p:sp>
        <p:nvSpPr>
          <p:cNvPr id="4" name="TextBox 3"/>
          <p:cNvSpPr txBox="1"/>
          <p:nvPr/>
        </p:nvSpPr>
        <p:spPr>
          <a:xfrm>
            <a:off x="594360" y="4038600"/>
            <a:ext cx="11170920" cy="2031325"/>
          </a:xfrm>
          <a:prstGeom prst="rect">
            <a:avLst/>
          </a:prstGeom>
        </p:spPr>
        <p:txBody>
          <a:bodyPr/>
          <a:lstStyle/>
          <a:p>
            <a:pPr>
              <a:lnSpc>
                <a:spcPct val="90000"/>
              </a:lnSpc>
              <a:spcBef>
                <a:spcPts val="1000"/>
              </a:spcBef>
            </a:pPr>
            <a:endParaRPr lang="en-US" sz="2800" dirty="0" smtClean="0">
              <a:latin typeface="Times New Roman" pitchFamily="18" charset="0"/>
              <a:ea typeface="微软雅黑" panose="020B0503020204020204" pitchFamily="34"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nodePh="1">
                                  <p:stCondLst>
                                    <p:cond delay="0"/>
                                  </p:stCondLst>
                                  <p:endCondLst>
                                    <p:cond evt="begin" delay="0">
                                      <p:tn val="25"/>
                                    </p:cond>
                                  </p:end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3200" dirty="0" smtClean="0"/>
              <a:t>Step 2 Distinguish main points</a:t>
            </a:r>
          </a:p>
          <a:p>
            <a:endParaRPr lang="en-US" sz="3200" dirty="0"/>
          </a:p>
        </p:txBody>
      </p:sp>
      <p:sp>
        <p:nvSpPr>
          <p:cNvPr id="3" name="文本占位符 2"/>
          <p:cNvSpPr>
            <a:spLocks noGrp="1"/>
          </p:cNvSpPr>
          <p:nvPr>
            <p:ph type="body" sz="quarter" idx="11"/>
          </p:nvPr>
        </p:nvSpPr>
        <p:spPr>
          <a:xfrm>
            <a:off x="583032" y="1614913"/>
            <a:ext cx="11045088" cy="1631207"/>
          </a:xfrm>
        </p:spPr>
        <p:txBody>
          <a:bodyPr/>
          <a:lstStyle/>
          <a:p>
            <a:r>
              <a:rPr lang="en-US" sz="2800" dirty="0" smtClean="0">
                <a:latin typeface="Times New Roman" pitchFamily="18" charset="0"/>
                <a:cs typeface="Times New Roman" pitchFamily="18" charset="0"/>
              </a:rPr>
              <a:t>Because articles contain so much information, it may be difficult to distinguish the main points of an article from the subordinate points. Fortunately, there are many indicators of the author's main points:</a:t>
            </a:r>
          </a:p>
          <a:p>
            <a:endParaRPr lang="en-US" sz="2800" dirty="0">
              <a:latin typeface="Times New Roman" pitchFamily="18" charset="0"/>
              <a:cs typeface="Times New Roman" pitchFamily="18" charset="0"/>
            </a:endParaRPr>
          </a:p>
        </p:txBody>
      </p:sp>
      <p:pic>
        <p:nvPicPr>
          <p:cNvPr id="4" name="图片 3" descr="780 (9).jpg"/>
          <p:cNvPicPr>
            <a:picLocks noChangeAspect="1"/>
          </p:cNvPicPr>
          <p:nvPr/>
        </p:nvPicPr>
        <p:blipFill>
          <a:blip r:embed="rId2"/>
          <a:stretch>
            <a:fillRect/>
          </a:stretch>
        </p:blipFill>
        <p:spPr>
          <a:xfrm>
            <a:off x="0" y="3684953"/>
            <a:ext cx="12192000" cy="3173047"/>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1203433"/>
            <a:ext cx="9201048" cy="4420127"/>
          </a:xfrm>
        </p:spPr>
        <p:txBody>
          <a:bodyPr/>
          <a:lstStyle/>
          <a:p>
            <a:pPr>
              <a:buNone/>
            </a:pPr>
            <a:r>
              <a:rPr lang="en-US" sz="2800" b="1" dirty="0" smtClean="0">
                <a:latin typeface="Times New Roman" pitchFamily="18" charset="0"/>
                <a:cs typeface="Times New Roman" pitchFamily="18" charset="0"/>
              </a:rPr>
              <a:t>Document level</a:t>
            </a:r>
          </a:p>
          <a:p>
            <a:r>
              <a:rPr lang="en-US" sz="2800" dirty="0" smtClean="0">
                <a:latin typeface="Times New Roman" pitchFamily="18" charset="0"/>
                <a:cs typeface="Times New Roman" pitchFamily="18" charset="0"/>
              </a:rPr>
              <a:t>title</a:t>
            </a:r>
          </a:p>
          <a:p>
            <a:r>
              <a:rPr lang="en-US" sz="2800" dirty="0" smtClean="0">
                <a:latin typeface="Times New Roman" pitchFamily="18" charset="0"/>
                <a:cs typeface="Times New Roman" pitchFamily="18" charset="0"/>
              </a:rPr>
              <a:t>abstract</a:t>
            </a:r>
          </a:p>
          <a:p>
            <a:r>
              <a:rPr lang="en-US" sz="2800" dirty="0" smtClean="0">
                <a:latin typeface="Times New Roman" pitchFamily="18" charset="0"/>
                <a:cs typeface="Times New Roman" pitchFamily="18" charset="0"/>
              </a:rPr>
              <a:t>keywords</a:t>
            </a:r>
          </a:p>
          <a:p>
            <a:r>
              <a:rPr lang="en-US" sz="2800" dirty="0" smtClean="0">
                <a:latin typeface="Times New Roman" pitchFamily="18" charset="0"/>
                <a:cs typeface="Times New Roman" pitchFamily="18" charset="0"/>
              </a:rPr>
              <a:t>visuals (especially figure and table titles)</a:t>
            </a:r>
          </a:p>
          <a:p>
            <a:r>
              <a:rPr lang="en-US" sz="2800" dirty="0" smtClean="0">
                <a:latin typeface="Times New Roman" pitchFamily="18" charset="0"/>
                <a:cs typeface="Times New Roman" pitchFamily="18" charset="0"/>
              </a:rPr>
              <a:t>first sentence or the last 1-2 sentences of the Introduction</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670033"/>
            <a:ext cx="10252608" cy="4191527"/>
          </a:xfrm>
        </p:spPr>
        <p:txBody>
          <a:bodyPr>
            <a:noAutofit/>
          </a:bodyPr>
          <a:lstStyle/>
          <a:p>
            <a:pPr>
              <a:buNone/>
            </a:pPr>
            <a:r>
              <a:rPr lang="en-US" sz="2800" b="1" dirty="0" smtClean="0">
                <a:latin typeface="Times New Roman" pitchFamily="18" charset="0"/>
                <a:cs typeface="Times New Roman" pitchFamily="18" charset="0"/>
              </a:rPr>
              <a:t>Paragraph level: words or phrases to look for</a:t>
            </a:r>
          </a:p>
          <a:p>
            <a:r>
              <a:rPr lang="en-US" sz="2800" dirty="0" smtClean="0">
                <a:latin typeface="Times New Roman" pitchFamily="18" charset="0"/>
                <a:cs typeface="Times New Roman" pitchFamily="18" charset="0"/>
              </a:rPr>
              <a:t>surprising</a:t>
            </a:r>
          </a:p>
          <a:p>
            <a:r>
              <a:rPr lang="en-US" sz="2800" dirty="0" smtClean="0">
                <a:latin typeface="Times New Roman" pitchFamily="18" charset="0"/>
                <a:cs typeface="Times New Roman" pitchFamily="18" charset="0"/>
              </a:rPr>
              <a:t>unexpected</a:t>
            </a:r>
          </a:p>
          <a:p>
            <a:r>
              <a:rPr lang="en-US" sz="2800" dirty="0" smtClean="0">
                <a:latin typeface="Times New Roman" pitchFamily="18" charset="0"/>
                <a:cs typeface="Times New Roman" pitchFamily="18" charset="0"/>
              </a:rPr>
              <a:t>in contrast with previous work</a:t>
            </a:r>
          </a:p>
          <a:p>
            <a:r>
              <a:rPr lang="en-US" sz="2800" dirty="0" smtClean="0">
                <a:latin typeface="Times New Roman" pitchFamily="18" charset="0"/>
                <a:cs typeface="Times New Roman" pitchFamily="18" charset="0"/>
              </a:rPr>
              <a:t>has seldom been addressed</a:t>
            </a:r>
          </a:p>
          <a:p>
            <a:r>
              <a:rPr lang="en-US" sz="2800" dirty="0" smtClean="0">
                <a:latin typeface="Times New Roman" pitchFamily="18" charset="0"/>
                <a:cs typeface="Times New Roman" pitchFamily="18" charset="0"/>
              </a:rPr>
              <a:t>we hypothesize that…</a:t>
            </a:r>
          </a:p>
          <a:p>
            <a:r>
              <a:rPr lang="en-US" sz="2800" dirty="0" smtClean="0">
                <a:latin typeface="Times New Roman" pitchFamily="18" charset="0"/>
                <a:cs typeface="Times New Roman" pitchFamily="18" charset="0"/>
              </a:rPr>
              <a:t>we propose…</a:t>
            </a:r>
          </a:p>
          <a:p>
            <a:r>
              <a:rPr lang="en-US" sz="2800" dirty="0" smtClean="0">
                <a:latin typeface="Times New Roman" pitchFamily="18" charset="0"/>
                <a:cs typeface="Times New Roman" pitchFamily="18" charset="0"/>
              </a:rPr>
              <a:t>we introduce…</a:t>
            </a:r>
          </a:p>
          <a:p>
            <a:r>
              <a:rPr lang="en-US" sz="2800" dirty="0" smtClean="0">
                <a:latin typeface="Times New Roman" pitchFamily="18" charset="0"/>
                <a:cs typeface="Times New Roman" pitchFamily="18" charset="0"/>
              </a:rPr>
              <a:t>we develop…</a:t>
            </a:r>
          </a:p>
          <a:p>
            <a:r>
              <a:rPr lang="en-US" sz="2800" dirty="0" smtClean="0">
                <a:latin typeface="Times New Roman" pitchFamily="18" charset="0"/>
                <a:cs typeface="Times New Roman" pitchFamily="18" charset="0"/>
              </a:rPr>
              <a:t>the data suggest…</a:t>
            </a:r>
          </a:p>
          <a:p>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443973"/>
            <a:ext cx="10435488" cy="971867"/>
          </a:xfrm>
        </p:spPr>
        <p:txBody>
          <a:bodyPr/>
          <a:lstStyle/>
          <a:p>
            <a:r>
              <a:rPr lang="en-US" dirty="0" smtClean="0"/>
              <a:t>Step 3. Generate questions and be aware of your understanding</a:t>
            </a:r>
          </a:p>
          <a:p>
            <a:endParaRPr lang="en-US" sz="3200" dirty="0"/>
          </a:p>
        </p:txBody>
      </p:sp>
      <p:sp>
        <p:nvSpPr>
          <p:cNvPr id="3" name="文本占位符 2"/>
          <p:cNvSpPr>
            <a:spLocks noGrp="1"/>
          </p:cNvSpPr>
          <p:nvPr>
            <p:ph type="body" sz="quarter" idx="11"/>
          </p:nvPr>
        </p:nvSpPr>
        <p:spPr>
          <a:xfrm>
            <a:off x="659232" y="1553953"/>
            <a:ext cx="10755528" cy="4846847"/>
          </a:xfrm>
        </p:spPr>
        <p:txBody>
          <a:bodyPr/>
          <a:lstStyle/>
          <a:p>
            <a:r>
              <a:rPr lang="en-US" sz="2800" dirty="0" smtClean="0">
                <a:latin typeface="Times New Roman" pitchFamily="18" charset="0"/>
                <a:cs typeface="Times New Roman" pitchFamily="18" charset="0"/>
              </a:rPr>
              <a:t>Reading is an active task. </a:t>
            </a:r>
            <a:r>
              <a:rPr lang="en-US" sz="2800" dirty="0" smtClean="0">
                <a:solidFill>
                  <a:srgbClr val="FF0000"/>
                </a:solidFill>
                <a:latin typeface="Times New Roman" pitchFamily="18" charset="0"/>
                <a:cs typeface="Times New Roman" pitchFamily="18" charset="0"/>
              </a:rPr>
              <a:t>Before and during </a:t>
            </a:r>
            <a:r>
              <a:rPr lang="en-US" sz="2800" dirty="0" smtClean="0">
                <a:latin typeface="Times New Roman" pitchFamily="18" charset="0"/>
                <a:cs typeface="Times New Roman" pitchFamily="18" charset="0"/>
              </a:rPr>
              <a:t>your reading, ask yourself these questions:</a:t>
            </a:r>
          </a:p>
          <a:p>
            <a:pPr>
              <a:buFont typeface="Arial" pitchFamily="34" charset="0"/>
              <a:buChar char="•"/>
            </a:pPr>
            <a:r>
              <a:rPr lang="en-US" sz="2800" dirty="0" smtClean="0">
                <a:latin typeface="Times New Roman" pitchFamily="18" charset="0"/>
                <a:cs typeface="Times New Roman" pitchFamily="18" charset="0"/>
              </a:rPr>
              <a:t>Who are these authors? What journal is this? Might I question the credibility of the work?</a:t>
            </a:r>
          </a:p>
          <a:p>
            <a:endParaRPr lang="en-US" sz="2800" dirty="0">
              <a:latin typeface="Times New Roman" pitchFamily="18" charset="0"/>
              <a:cs typeface="Times New Roman" pitchFamily="18" charset="0"/>
            </a:endParaRPr>
          </a:p>
        </p:txBody>
      </p:sp>
      <p:sp>
        <p:nvSpPr>
          <p:cNvPr id="5" name="TextBox 4"/>
          <p:cNvSpPr txBox="1"/>
          <p:nvPr/>
        </p:nvSpPr>
        <p:spPr>
          <a:xfrm>
            <a:off x="655320" y="3505201"/>
            <a:ext cx="10820400" cy="954107"/>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ea typeface="微软雅黑" panose="020B0503020204020204" pitchFamily="34" charset="-122"/>
                <a:cs typeface="Times New Roman" pitchFamily="18" charset="0"/>
              </a:rPr>
              <a:t> Have I taken the time to understand all the terminology?</a:t>
            </a:r>
          </a:p>
          <a:p>
            <a:endParaRPr lang="en-US" sz="2800" dirty="0" smtClean="0">
              <a:latin typeface="Times New Roman" pitchFamily="18" charset="0"/>
              <a:ea typeface="微软雅黑" panose="020B0503020204020204" pitchFamily="34" charset="-122"/>
              <a:cs typeface="Times New Roman" pitchFamily="18" charset="0"/>
            </a:endParaRPr>
          </a:p>
        </p:txBody>
      </p:sp>
      <p:sp>
        <p:nvSpPr>
          <p:cNvPr id="6" name="TextBox 5"/>
          <p:cNvSpPr txBox="1"/>
          <p:nvPr/>
        </p:nvSpPr>
        <p:spPr>
          <a:xfrm>
            <a:off x="685800" y="4191000"/>
            <a:ext cx="11064240" cy="1231106"/>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ea typeface="微软雅黑" panose="020B0503020204020204" pitchFamily="34" charset="-122"/>
                <a:cs typeface="Times New Roman" pitchFamily="18" charset="0"/>
              </a:rPr>
              <a:t>Have I gone back to read an article or review that would help me understand this work better?</a:t>
            </a:r>
          </a:p>
          <a:p>
            <a:endParaRPr lang="en-US" dirty="0"/>
          </a:p>
        </p:txBody>
      </p:sp>
      <p:sp>
        <p:nvSpPr>
          <p:cNvPr id="7" name="TextBox 6"/>
          <p:cNvSpPr txBox="1"/>
          <p:nvPr/>
        </p:nvSpPr>
        <p:spPr>
          <a:xfrm>
            <a:off x="533400" y="5242560"/>
            <a:ext cx="11369040" cy="523220"/>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ea typeface="微软雅黑" panose="020B0503020204020204" pitchFamily="34" charset="-122"/>
                <a:cs typeface="Times New Roman" pitchFamily="18" charset="0"/>
              </a:rPr>
              <a:t>Am I spending too much time reading the less important parts of this articles?   </a:t>
            </a:r>
          </a:p>
        </p:txBody>
      </p:sp>
      <p:sp>
        <p:nvSpPr>
          <p:cNvPr id="8" name="TextBox 7"/>
          <p:cNvSpPr txBox="1"/>
          <p:nvPr/>
        </p:nvSpPr>
        <p:spPr>
          <a:xfrm>
            <a:off x="579120" y="5903893"/>
            <a:ext cx="11049000" cy="954107"/>
          </a:xfrm>
          <a:prstGeom prst="rect">
            <a:avLst/>
          </a:prstGeom>
          <a:noFill/>
        </p:spPr>
        <p:txBody>
          <a:bodyPr wrap="square" rtlCol="0">
            <a:spAutoFit/>
          </a:bodyPr>
          <a:lstStyle/>
          <a:p>
            <a:pPr>
              <a:buFont typeface="Arial" pitchFamily="34" charset="0"/>
              <a:buChar char="•"/>
            </a:pPr>
            <a:r>
              <a:rPr lang="en-US" sz="2800" dirty="0" smtClean="0">
                <a:latin typeface="Times New Roman" pitchFamily="18" charset="0"/>
                <a:ea typeface="微软雅黑" panose="020B0503020204020204" pitchFamily="34" charset="-122"/>
                <a:cs typeface="Times New Roman" pitchFamily="18" charset="0"/>
              </a:rPr>
              <a:t>Is there someone I can talk to about the confusing parts of this article?</a:t>
            </a:r>
          </a:p>
          <a:p>
            <a:endParaRPr lang="en-US" sz="2800" dirty="0" smtClean="0">
              <a:latin typeface="Times New Roman" pitchFamily="18" charset="0"/>
              <a:ea typeface="微软雅黑" panose="020B0503020204020204" pitchFamily="34"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amond(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4)">
                                      <p:cBhvr>
                                        <p:cTn id="3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1203433"/>
            <a:ext cx="11045088" cy="3048527"/>
          </a:xfrm>
        </p:spPr>
        <p:txBody>
          <a:bodyPr/>
          <a:lstStyle/>
          <a:p>
            <a:pPr>
              <a:buNone/>
            </a:pPr>
            <a:r>
              <a:rPr lang="en-US" sz="2800" b="1" dirty="0" smtClean="0">
                <a:solidFill>
                  <a:srgbClr val="FF0000"/>
                </a:solidFill>
                <a:latin typeface="Times New Roman" pitchFamily="18" charset="0"/>
                <a:cs typeface="Times New Roman" pitchFamily="18" charset="0"/>
              </a:rPr>
              <a:t>After reading</a:t>
            </a:r>
            <a:r>
              <a:rPr lang="en-US" sz="2800" b="1" dirty="0" smtClean="0">
                <a:latin typeface="Times New Roman" pitchFamily="18" charset="0"/>
                <a:cs typeface="Times New Roman" pitchFamily="18" charset="0"/>
              </a:rPr>
              <a:t>, ask yourself these questions:</a:t>
            </a:r>
          </a:p>
          <a:p>
            <a:pPr>
              <a:buFont typeface="Arial" pitchFamily="34" charset="0"/>
              <a:buChar char="•"/>
            </a:pPr>
            <a:r>
              <a:rPr lang="en-US" sz="2800" dirty="0" smtClean="0">
                <a:latin typeface="Times New Roman" pitchFamily="18" charset="0"/>
                <a:cs typeface="Times New Roman" pitchFamily="18" charset="0"/>
              </a:rPr>
              <a:t>What specific problem does this research address? Why is it important?</a:t>
            </a:r>
          </a:p>
          <a:p>
            <a:pPr>
              <a:buFont typeface="Arial" pitchFamily="34" charset="0"/>
              <a:buChar char="•"/>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Is the method used a good one? The best one?</a:t>
            </a:r>
          </a:p>
          <a:p>
            <a:pPr>
              <a:buFont typeface="Arial" pitchFamily="34" charset="0"/>
              <a:buChar char="•"/>
            </a:pPr>
            <a:r>
              <a:rPr lang="en-US" sz="2800" dirty="0" smtClean="0">
                <a:latin typeface="Times New Roman" pitchFamily="18" charset="0"/>
                <a:cs typeface="Times New Roman" pitchFamily="18" charset="0"/>
              </a:rPr>
              <a:t>What are the specific findings? Am I able to summarize them in one or two sentences?</a:t>
            </a:r>
          </a:p>
          <a:p>
            <a:pPr>
              <a:buFont typeface="Arial" pitchFamily="34" charset="0"/>
              <a:buChar char="•"/>
            </a:pPr>
            <a:r>
              <a:rPr lang="en-US" sz="2800" dirty="0" smtClean="0">
                <a:latin typeface="Times New Roman" pitchFamily="18" charset="0"/>
                <a:cs typeface="Times New Roman" pitchFamily="18" charset="0"/>
              </a:rPr>
              <a:t>Are the findings supported by persuasive evidence?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1203433"/>
            <a:ext cx="10587888" cy="4389647"/>
          </a:xfrm>
        </p:spPr>
        <p:txBody>
          <a:bodyPr/>
          <a:lstStyle/>
          <a:p>
            <a:pPr>
              <a:buNone/>
            </a:pPr>
            <a:r>
              <a:rPr lang="en-US" sz="2800" dirty="0" smtClean="0">
                <a:latin typeface="Times New Roman" pitchFamily="18" charset="0"/>
                <a:cs typeface="Times New Roman" pitchFamily="18" charset="0"/>
              </a:rPr>
              <a:t>Is there an alternative interpretation of the data that the author did not address?</a:t>
            </a:r>
          </a:p>
          <a:p>
            <a:pPr>
              <a:buFont typeface="Arial" pitchFamily="34" charset="0"/>
              <a:buChar char="•"/>
            </a:pPr>
            <a:r>
              <a:rPr lang="en-US" sz="2800" dirty="0" smtClean="0">
                <a:latin typeface="Times New Roman" pitchFamily="18" charset="0"/>
                <a:cs typeface="Times New Roman" pitchFamily="18" charset="0"/>
              </a:rPr>
              <a:t>How are the findings unique/new/unusual or supportive of other work in the field?</a:t>
            </a:r>
          </a:p>
          <a:p>
            <a:pPr>
              <a:buFont typeface="Arial" pitchFamily="34" charset="0"/>
              <a:buChar char="•"/>
            </a:pPr>
            <a:r>
              <a:rPr lang="en-US" sz="2800" dirty="0" smtClean="0">
                <a:latin typeface="Times New Roman" pitchFamily="18" charset="0"/>
                <a:cs typeface="Times New Roman" pitchFamily="18" charset="0"/>
              </a:rPr>
              <a:t>How do these results relate to the work I’m interested in? To other work I’ve read about?</a:t>
            </a:r>
          </a:p>
          <a:p>
            <a:pPr>
              <a:buFont typeface="Arial" pitchFamily="34" charset="0"/>
              <a:buChar char="•"/>
            </a:pPr>
            <a:r>
              <a:rPr lang="en-US" sz="2800" dirty="0" smtClean="0">
                <a:latin typeface="Times New Roman" pitchFamily="18" charset="0"/>
                <a:cs typeface="Times New Roman" pitchFamily="18" charset="0"/>
              </a:rPr>
              <a:t>What are some of the specific applications of the ideas presented here? What are some further experiments that would answer the remaining questions?</a:t>
            </a:r>
          </a:p>
          <a:p>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accent1"/>
                </a:solidFill>
              </a:rPr>
              <a:t>Part one Getting Familiar with Scientific Literature</a:t>
            </a:r>
          </a:p>
        </p:txBody>
      </p:sp>
      <p:graphicFrame>
        <p:nvGraphicFramePr>
          <p:cNvPr id="9" name="表格 8"/>
          <p:cNvGraphicFramePr>
            <a:graphicFrameLocks noGrp="1"/>
          </p:cNvGraphicFramePr>
          <p:nvPr>
            <p:custDataLst>
              <p:tags r:id="rId1"/>
            </p:custDataLst>
          </p:nvPr>
        </p:nvGraphicFramePr>
        <p:xfrm>
          <a:off x="520065" y="1537335"/>
          <a:ext cx="11122025" cy="3674745"/>
        </p:xfrm>
        <a:graphic>
          <a:graphicData uri="http://schemas.openxmlformats.org/drawingml/2006/table">
            <a:tbl>
              <a:tblPr firstRow="1" bandRow="1">
                <a:tableStyleId>{5C22544A-7EE6-4342-B048-85BDC9FD1C3A}</a:tableStyleId>
              </a:tblPr>
              <a:tblGrid>
                <a:gridCol w="3590290">
                  <a:extLst>
                    <a:ext uri="{9D8B030D-6E8A-4147-A177-3AD203B41FA5}">
                      <a16:colId xmlns:a16="http://schemas.microsoft.com/office/drawing/2014/main" xmlns="" val="20000"/>
                    </a:ext>
                  </a:extLst>
                </a:gridCol>
                <a:gridCol w="3824605">
                  <a:extLst>
                    <a:ext uri="{9D8B030D-6E8A-4147-A177-3AD203B41FA5}">
                      <a16:colId xmlns:a16="http://schemas.microsoft.com/office/drawing/2014/main" xmlns="" val="20001"/>
                    </a:ext>
                  </a:extLst>
                </a:gridCol>
                <a:gridCol w="3707130">
                  <a:extLst>
                    <a:ext uri="{9D8B030D-6E8A-4147-A177-3AD203B41FA5}">
                      <a16:colId xmlns:a16="http://schemas.microsoft.com/office/drawing/2014/main" xmlns="" val="20002"/>
                    </a:ext>
                  </a:extLst>
                </a:gridCol>
              </a:tblGrid>
              <a:tr h="744220">
                <a:tc>
                  <a:txBody>
                    <a:bodyPr/>
                    <a:lstStyle/>
                    <a:p>
                      <a:r>
                        <a:rPr lang="en-US" altLang="zh-CN" sz="2800" dirty="0">
                          <a:solidFill>
                            <a:schemeClr val="tx1">
                              <a:lumMod val="75000"/>
                            </a:schemeClr>
                          </a:solidFill>
                        </a:rPr>
                        <a:t>Primary literature</a:t>
                      </a:r>
                      <a:endParaRPr lang="zh-CN" altLang="en-US" sz="2800" dirty="0">
                        <a:solidFill>
                          <a:schemeClr val="tx1">
                            <a:lumMod val="75000"/>
                          </a:schemeClr>
                        </a:solidFill>
                      </a:endParaRPr>
                    </a:p>
                  </a:txBody>
                  <a:tcPr>
                    <a:solidFill>
                      <a:schemeClr val="tx2">
                        <a:lumMod val="20000"/>
                        <a:lumOff val="80000"/>
                        <a:alpha val="23000"/>
                      </a:schemeClr>
                    </a:solidFill>
                  </a:tcPr>
                </a:tc>
                <a:tc>
                  <a:txBody>
                    <a:bodyPr/>
                    <a:lstStyle/>
                    <a:p>
                      <a:r>
                        <a:rPr lang="en-US" altLang="zh-CN" sz="2800" dirty="0">
                          <a:solidFill>
                            <a:schemeClr val="tx1">
                              <a:lumMod val="75000"/>
                            </a:schemeClr>
                          </a:solidFill>
                        </a:rPr>
                        <a:t>Secondary literature</a:t>
                      </a:r>
                      <a:endParaRPr lang="zh-CN" altLang="en-US" sz="2800" dirty="0">
                        <a:solidFill>
                          <a:schemeClr val="tx1">
                            <a:lumMod val="75000"/>
                          </a:schemeClr>
                        </a:solidFill>
                      </a:endParaRPr>
                    </a:p>
                  </a:txBody>
                  <a:tcPr>
                    <a:solidFill>
                      <a:schemeClr val="tx2">
                        <a:lumMod val="20000"/>
                        <a:lumOff val="80000"/>
                        <a:alpha val="23000"/>
                      </a:schemeClr>
                    </a:solidFill>
                  </a:tcPr>
                </a:tc>
                <a:tc>
                  <a:txBody>
                    <a:bodyPr/>
                    <a:lstStyle/>
                    <a:p>
                      <a:r>
                        <a:rPr lang="en-US" altLang="zh-CN" sz="2800" dirty="0">
                          <a:solidFill>
                            <a:schemeClr val="tx1">
                              <a:lumMod val="75000"/>
                            </a:schemeClr>
                          </a:solidFill>
                        </a:rPr>
                        <a:t>Tertiary literature</a:t>
                      </a:r>
                      <a:endParaRPr lang="zh-CN" altLang="en-US" sz="2800" dirty="0">
                        <a:solidFill>
                          <a:schemeClr val="tx1">
                            <a:lumMod val="75000"/>
                          </a:schemeClr>
                        </a:solidFill>
                      </a:endParaRPr>
                    </a:p>
                  </a:txBody>
                  <a:tcPr>
                    <a:solidFill>
                      <a:schemeClr val="tx2">
                        <a:lumMod val="20000"/>
                        <a:lumOff val="80000"/>
                        <a:alpha val="23000"/>
                      </a:schemeClr>
                    </a:solidFill>
                  </a:tcPr>
                </a:tc>
                <a:extLst>
                  <a:ext uri="{0D108BD9-81ED-4DB2-BD59-A6C34878D82A}">
                    <a16:rowId xmlns:a16="http://schemas.microsoft.com/office/drawing/2014/main" xmlns="" val="10000"/>
                  </a:ext>
                </a:extLst>
              </a:tr>
              <a:tr h="2930525">
                <a:tc>
                  <a:txBody>
                    <a:bodyPr/>
                    <a:lstStyle/>
                    <a:p>
                      <a:pPr marL="457200" indent="-457200">
                        <a:buFont typeface="Arial" panose="020B0604020202020204" pitchFamily="34" charset="0"/>
                        <a:buChar char="•"/>
                      </a:pPr>
                      <a:endParaRPr lang="zh-CN" altLang="en-US" sz="2800" dirty="0">
                        <a:solidFill>
                          <a:schemeClr val="tx1">
                            <a:lumMod val="75000"/>
                          </a:schemeClr>
                        </a:solidFill>
                      </a:endParaRPr>
                    </a:p>
                  </a:txBody>
                  <a:tcPr>
                    <a:solidFill>
                      <a:schemeClr val="tx2">
                        <a:lumMod val="20000"/>
                        <a:lumOff val="80000"/>
                        <a:alpha val="23000"/>
                      </a:schemeClr>
                    </a:solidFill>
                  </a:tcPr>
                </a:tc>
                <a:tc>
                  <a:txBody>
                    <a:bodyPr/>
                    <a:lstStyle/>
                    <a:p>
                      <a:pPr marL="457200" indent="-457200">
                        <a:buFont typeface="Arial" panose="020B0604020202020204" pitchFamily="34" charset="0"/>
                        <a:buChar char="•"/>
                      </a:pPr>
                      <a:endParaRPr lang="zh-CN" altLang="en-US" sz="2800" dirty="0">
                        <a:solidFill>
                          <a:schemeClr val="tx1">
                            <a:lumMod val="75000"/>
                          </a:schemeClr>
                        </a:solidFill>
                      </a:endParaRPr>
                    </a:p>
                  </a:txBody>
                  <a:tcPr>
                    <a:solidFill>
                      <a:schemeClr val="tx2">
                        <a:lumMod val="20000"/>
                        <a:lumOff val="80000"/>
                        <a:alpha val="23000"/>
                      </a:schemeClr>
                    </a:solidFill>
                  </a:tcPr>
                </a:tc>
                <a:tc>
                  <a:txBody>
                    <a:bodyPr/>
                    <a:lstStyle/>
                    <a:p>
                      <a:pPr marL="457200" indent="-457200">
                        <a:buFont typeface="Arial" panose="020B0604020202020204" pitchFamily="34" charset="0"/>
                        <a:buChar char="•"/>
                      </a:pPr>
                      <a:endParaRPr lang="zh-CN" altLang="en-US" sz="2800" dirty="0">
                        <a:solidFill>
                          <a:schemeClr val="tx1">
                            <a:lumMod val="75000"/>
                          </a:schemeClr>
                        </a:solidFill>
                      </a:endParaRPr>
                    </a:p>
                  </a:txBody>
                  <a:tcPr>
                    <a:solidFill>
                      <a:schemeClr val="tx2">
                        <a:lumMod val="20000"/>
                        <a:lumOff val="80000"/>
                        <a:alpha val="23000"/>
                      </a:schemeClr>
                    </a:solidFill>
                  </a:tcPr>
                </a:tc>
                <a:extLst>
                  <a:ext uri="{0D108BD9-81ED-4DB2-BD59-A6C34878D82A}">
                    <a16:rowId xmlns:a16="http://schemas.microsoft.com/office/drawing/2014/main" xmlns="" val="10001"/>
                  </a:ext>
                </a:extLst>
              </a:tr>
            </a:tbl>
          </a:graphicData>
        </a:graphic>
      </p:graphicFrame>
      <p:sp>
        <p:nvSpPr>
          <p:cNvPr id="12" name="矩形 11"/>
          <p:cNvSpPr/>
          <p:nvPr/>
        </p:nvSpPr>
        <p:spPr>
          <a:xfrm>
            <a:off x="617855" y="2436495"/>
            <a:ext cx="3747135" cy="2676525"/>
          </a:xfrm>
          <a:prstGeom prst="rect">
            <a:avLst/>
          </a:prstGeom>
        </p:spPr>
        <p:txBody>
          <a:bodyPr wrap="square">
            <a:spAutoFit/>
          </a:bodyPr>
          <a:lstStyle/>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technical reports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graduation papers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conference proceedings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patents</a:t>
            </a:r>
          </a:p>
          <a:p>
            <a:pPr marL="457200" lvl="0" indent="-457200">
              <a:buFont typeface="Arial" panose="020B0604020202020204" pitchFamily="34" charset="0"/>
              <a:buChar char="•"/>
              <a:defRPr/>
            </a:pPr>
            <a:r>
              <a:rPr lang="en-US" altLang="zh-CN" sz="2800" dirty="0">
                <a:solidFill>
                  <a:srgbClr val="9B0D14">
                    <a:lumMod val="75000"/>
                  </a:srgbClr>
                </a:solidFill>
                <a:latin typeface="Calibri" panose="020F0502020204030204" charset="0"/>
                <a:cs typeface="Calibri" panose="020F0502020204030204" charset="0"/>
              </a:rPr>
              <a:t>journals</a:t>
            </a:r>
          </a:p>
        </p:txBody>
      </p:sp>
      <p:sp>
        <p:nvSpPr>
          <p:cNvPr id="13" name="矩形 12"/>
          <p:cNvSpPr/>
          <p:nvPr/>
        </p:nvSpPr>
        <p:spPr>
          <a:xfrm>
            <a:off x="4364355" y="2436495"/>
            <a:ext cx="3838575" cy="953135"/>
          </a:xfrm>
          <a:prstGeom prst="rect">
            <a:avLst/>
          </a:prstGeom>
        </p:spPr>
        <p:txBody>
          <a:bodyPr wrap="square">
            <a:spAutoFit/>
          </a:bodyPr>
          <a:lstStyle/>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monographs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review articles</a:t>
            </a:r>
            <a:endParaRPr lang="zh-CN" altLang="en-US" sz="2800" dirty="0">
              <a:solidFill>
                <a:srgbClr val="9B0D14">
                  <a:lumMod val="75000"/>
                </a:srgbClr>
              </a:solidFill>
              <a:latin typeface="Calibri" panose="020F0502020204030204" charset="0"/>
              <a:cs typeface="Calibri" panose="020F0502020204030204" charset="0"/>
            </a:endParaRPr>
          </a:p>
        </p:txBody>
      </p:sp>
      <p:sp>
        <p:nvSpPr>
          <p:cNvPr id="14" name="矩形 13"/>
          <p:cNvSpPr/>
          <p:nvPr/>
        </p:nvSpPr>
        <p:spPr>
          <a:xfrm>
            <a:off x="7933055" y="2436495"/>
            <a:ext cx="4178300" cy="2245360"/>
          </a:xfrm>
          <a:prstGeom prst="rect">
            <a:avLst/>
          </a:prstGeom>
        </p:spPr>
        <p:txBody>
          <a:bodyPr wrap="square">
            <a:spAutoFit/>
          </a:bodyPr>
          <a:lstStyle/>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standards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science magazines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encyclopedias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textbooks</a:t>
            </a:r>
          </a:p>
          <a:p>
            <a:pPr marL="457200" lvl="0" indent="-457200">
              <a:buFont typeface="Arial" panose="020B0604020202020204" pitchFamily="34" charset="0"/>
              <a:buChar char="•"/>
            </a:pPr>
            <a:r>
              <a:rPr lang="en-US" altLang="zh-CN" sz="2800" dirty="0">
                <a:solidFill>
                  <a:srgbClr val="9B0D14">
                    <a:lumMod val="75000"/>
                  </a:srgbClr>
                </a:solidFill>
                <a:latin typeface="Calibri" panose="020F0502020204030204" charset="0"/>
                <a:cs typeface="Calibri" panose="020F0502020204030204" charset="0"/>
              </a:rPr>
              <a:t>handbooks</a:t>
            </a:r>
          </a:p>
        </p:txBody>
      </p:sp>
      <p:sp>
        <p:nvSpPr>
          <p:cNvPr id="2" name="文本框 1"/>
          <p:cNvSpPr txBox="1"/>
          <p:nvPr/>
        </p:nvSpPr>
        <p:spPr>
          <a:xfrm>
            <a:off x="821690" y="5369560"/>
            <a:ext cx="10819765" cy="860425"/>
          </a:xfrm>
          <a:prstGeom prst="rect">
            <a:avLst/>
          </a:prstGeom>
          <a:noFill/>
        </p:spPr>
        <p:txBody>
          <a:bodyPr wrap="square" rtlCol="0">
            <a:spAutoFit/>
          </a:bodyPr>
          <a:lstStyle/>
          <a:p>
            <a:r>
              <a:rPr lang="en-US" altLang="zh-CN" sz="2500" b="1" dirty="0">
                <a:solidFill>
                  <a:schemeClr val="tx1">
                    <a:lumMod val="60000"/>
                    <a:lumOff val="40000"/>
                  </a:schemeClr>
                </a:solidFill>
                <a:latin typeface="Calibri" panose="020F0502020204030204" charset="0"/>
                <a:cs typeface="Calibri" panose="020F0502020204030204" charset="0"/>
              </a:rPr>
              <a:t>Note</a:t>
            </a:r>
            <a:r>
              <a:rPr lang="en-US" altLang="zh-CN" sz="2500" b="1" dirty="0">
                <a:solidFill>
                  <a:schemeClr val="accent1"/>
                </a:solidFill>
                <a:latin typeface="Calibri" panose="020F0502020204030204" charset="0"/>
                <a:cs typeface="Calibri" panose="020F0502020204030204" charset="0"/>
              </a:rPr>
              <a:t>: In many cases, secondary  and tertiary literature is referred to generally as secondary literature in contrast with primary literature.</a:t>
            </a:r>
            <a:endParaRPr lang="zh-CN" altLang="en-US" sz="2500" b="1" dirty="0">
              <a:solidFill>
                <a:schemeClr val="accent1"/>
              </a:solidFill>
              <a:latin typeface="Calibri" panose="020F0502020204030204" charset="0"/>
              <a:cs typeface="Calibri" panose="020F0502020204030204" charset="0"/>
            </a:endParaRPr>
          </a:p>
        </p:txBody>
      </p:sp>
      <p:sp>
        <p:nvSpPr>
          <p:cNvPr id="5" name="矩形 4"/>
          <p:cNvSpPr/>
          <p:nvPr/>
        </p:nvSpPr>
        <p:spPr>
          <a:xfrm>
            <a:off x="4607678" y="3542823"/>
            <a:ext cx="2853179" cy="1508105"/>
          </a:xfrm>
          <a:prstGeom prst="rect">
            <a:avLst/>
          </a:prstGeom>
        </p:spPr>
        <p:txBody>
          <a:bodyPr wrap="square">
            <a:spAutoFit/>
          </a:bodyPr>
          <a:lstStyle/>
          <a:p>
            <a:pPr lvl="0">
              <a:spcBef>
                <a:spcPts val="600"/>
              </a:spcBef>
            </a:pPr>
            <a:r>
              <a:rPr lang="en-US" altLang="zh-CN" sz="2300" dirty="0">
                <a:solidFill>
                  <a:srgbClr val="0070C0"/>
                </a:solidFill>
                <a:latin typeface="Arial" panose="020B0604020202020204" pitchFamily="34" charset="0"/>
                <a:ea typeface="微软雅黑" panose="020B0503020204020204" pitchFamily="34" charset="-122"/>
                <a:cs typeface="Arial" panose="020B0604020202020204" pitchFamily="34" charset="0"/>
              </a:rPr>
              <a:t>summarized for scientists with some understanding of the topic </a:t>
            </a:r>
          </a:p>
        </p:txBody>
      </p:sp>
      <p:sp>
        <p:nvSpPr>
          <p:cNvPr id="10" name="矩形 9"/>
          <p:cNvSpPr/>
          <p:nvPr/>
        </p:nvSpPr>
        <p:spPr>
          <a:xfrm>
            <a:off x="10279675" y="3850599"/>
            <a:ext cx="1986103" cy="1200329"/>
          </a:xfrm>
          <a:prstGeom prst="rect">
            <a:avLst/>
          </a:prstGeom>
        </p:spPr>
        <p:txBody>
          <a:bodyPr wrap="square">
            <a:spAutoFit/>
          </a:bodyPr>
          <a:lstStyle/>
          <a:p>
            <a:pPr>
              <a:spcBef>
                <a:spcPts val="600"/>
              </a:spcBef>
            </a:pP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edited usually for lay audience</a:t>
            </a:r>
          </a:p>
        </p:txBody>
      </p:sp>
    </p:spTree>
    <p:extLst>
      <p:ext uri="{BB962C8B-B14F-4D97-AF65-F5344CB8AC3E}">
        <p14:creationId xmlns:p14="http://schemas.microsoft.com/office/powerpoint/2010/main" val="168140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 grpId="0"/>
      <p:bldP spid="5"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3200" dirty="0" smtClean="0"/>
              <a:t>Step 4. Draw inferences (</a:t>
            </a:r>
            <a:r>
              <a:rPr lang="zh-CN" altLang="en-US" b="0" dirty="0" smtClean="0"/>
              <a:t>举一反三，推断</a:t>
            </a:r>
            <a:r>
              <a:rPr lang="en-US" sz="3200" dirty="0" smtClean="0"/>
              <a:t>)</a:t>
            </a:r>
          </a:p>
          <a:p>
            <a:endParaRPr lang="en-US" sz="3200" dirty="0"/>
          </a:p>
        </p:txBody>
      </p:sp>
      <p:sp>
        <p:nvSpPr>
          <p:cNvPr id="3" name="文本占位符 2"/>
          <p:cNvSpPr>
            <a:spLocks noGrp="1"/>
          </p:cNvSpPr>
          <p:nvPr>
            <p:ph type="body" sz="quarter" idx="11"/>
          </p:nvPr>
        </p:nvSpPr>
        <p:spPr>
          <a:xfrm>
            <a:off x="689712" y="1645393"/>
            <a:ext cx="10892688" cy="1966487"/>
          </a:xfrm>
        </p:spPr>
        <p:txBody>
          <a:bodyPr/>
          <a:lstStyle/>
          <a:p>
            <a:r>
              <a:rPr lang="en-US" sz="2800" dirty="0" smtClean="0">
                <a:latin typeface="Times New Roman" pitchFamily="18" charset="0"/>
                <a:cs typeface="Times New Roman" pitchFamily="18" charset="0"/>
              </a:rPr>
              <a:t> Not everything that you learn from an article is stated explicitly. As you read, rely on your prior knowledge and world experience, as well as the background provided in the article, to draw inferences from the material. Research has shown that readers who actively draw inferences are better able to understand and recall information.</a:t>
            </a:r>
            <a:endParaRPr lang="en-US" sz="2800" dirty="0">
              <a:latin typeface="Times New Roman" pitchFamily="18" charset="0"/>
              <a:cs typeface="Times New Roman" pitchFamily="18" charset="0"/>
            </a:endParaRPr>
          </a:p>
        </p:txBody>
      </p:sp>
      <p:sp>
        <p:nvSpPr>
          <p:cNvPr id="4" name="TextBox 3"/>
          <p:cNvSpPr txBox="1"/>
          <p:nvPr/>
        </p:nvSpPr>
        <p:spPr>
          <a:xfrm>
            <a:off x="548640" y="4145280"/>
            <a:ext cx="11231880" cy="1255728"/>
          </a:xfrm>
          <a:prstGeom prst="rect">
            <a:avLst/>
          </a:prstGeom>
        </p:spPr>
        <p:txBody>
          <a:bodyPr/>
          <a:lstStyle/>
          <a:p>
            <a:pPr>
              <a:lnSpc>
                <a:spcPct val="90000"/>
              </a:lnSpc>
              <a:spcBef>
                <a:spcPts val="1000"/>
              </a:spcBef>
            </a:pPr>
            <a:r>
              <a:rPr lang="en-US" sz="2800" dirty="0" smtClean="0">
                <a:latin typeface="Times New Roman" pitchFamily="18" charset="0"/>
                <a:ea typeface="微软雅黑" panose="020B0503020204020204" pitchFamily="34" charset="-122"/>
                <a:cs typeface="Times New Roman" pitchFamily="18" charset="0"/>
              </a:rPr>
              <a:t>As an example, in the box below is an excerpt from the </a:t>
            </a:r>
            <a:r>
              <a:rPr lang="en-US" sz="2800" dirty="0" smtClean="0">
                <a:solidFill>
                  <a:srgbClr val="FF0000"/>
                </a:solidFill>
                <a:latin typeface="Times New Roman" pitchFamily="18" charset="0"/>
                <a:ea typeface="微软雅黑" panose="020B0503020204020204" pitchFamily="34" charset="-122"/>
                <a:cs typeface="Times New Roman" pitchFamily="18" charset="0"/>
              </a:rPr>
              <a:t>Introduction</a:t>
            </a:r>
            <a:r>
              <a:rPr lang="en-US" sz="2800" dirty="0" smtClean="0">
                <a:latin typeface="Times New Roman" pitchFamily="18" charset="0"/>
                <a:ea typeface="微软雅黑" panose="020B0503020204020204" pitchFamily="34" charset="-122"/>
                <a:cs typeface="Times New Roman" pitchFamily="18" charset="0"/>
              </a:rPr>
              <a:t> of an article in the journal </a:t>
            </a:r>
            <a:r>
              <a:rPr lang="en-US" sz="2800" i="1" dirty="0" smtClean="0">
                <a:latin typeface="Times New Roman" pitchFamily="18" charset="0"/>
                <a:ea typeface="微软雅黑" panose="020B0503020204020204" pitchFamily="34" charset="-122"/>
                <a:cs typeface="Times New Roman" pitchFamily="18" charset="0"/>
              </a:rPr>
              <a:t>Biochemistry </a:t>
            </a:r>
            <a:r>
              <a:rPr lang="en-US" sz="2800" dirty="0" smtClean="0">
                <a:latin typeface="Times New Roman" pitchFamily="18" charset="0"/>
                <a:ea typeface="微软雅黑" panose="020B0503020204020204" pitchFamily="34" charset="-122"/>
                <a:cs typeface="Times New Roman" pitchFamily="18" charset="0"/>
              </a:rPr>
              <a:t>(</a:t>
            </a:r>
            <a:r>
              <a:rPr lang="en-US" sz="2800" dirty="0" err="1" smtClean="0">
                <a:latin typeface="Times New Roman" pitchFamily="18" charset="0"/>
                <a:ea typeface="微软雅黑" panose="020B0503020204020204" pitchFamily="34" charset="-122"/>
                <a:cs typeface="Times New Roman" pitchFamily="18" charset="0"/>
              </a:rPr>
              <a:t>Ballestar</a:t>
            </a:r>
            <a:r>
              <a:rPr lang="en-US" sz="2800" dirty="0" smtClean="0">
                <a:latin typeface="Times New Roman" pitchFamily="18" charset="0"/>
                <a:ea typeface="微软雅黑" panose="020B0503020204020204" pitchFamily="34" charset="-122"/>
                <a:cs typeface="Times New Roman" pitchFamily="18" charset="0"/>
              </a:rPr>
              <a:t> et al., 2000). The comments in italics are questions and influences that might be drawn by a student reader.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a:xfrm>
            <a:off x="689712" y="930875"/>
            <a:ext cx="10500802" cy="5099221"/>
          </a:xfrm>
        </p:spPr>
        <p:txBody>
          <a:bodyPr/>
          <a:lstStyle/>
          <a:p>
            <a:r>
              <a:rPr lang="en-US" altLang="zh-CN" sz="2800" dirty="0" err="1">
                <a:latin typeface="Times New Roman" pitchFamily="18" charset="0"/>
                <a:cs typeface="Times New Roman" pitchFamily="18" charset="0"/>
              </a:rPr>
              <a:t>Rett</a:t>
            </a:r>
            <a:r>
              <a:rPr lang="en-US" altLang="zh-CN" sz="2800" dirty="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Syndrome (</a:t>
            </a:r>
            <a:r>
              <a:rPr lang="zh-CN" altLang="en-US" sz="2800" dirty="0" smtClean="0">
                <a:latin typeface="Times New Roman" pitchFamily="18" charset="0"/>
                <a:cs typeface="Times New Roman" pitchFamily="18" charset="0"/>
              </a:rPr>
              <a:t>雷特综合症</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is a childhood neurodevelopmental disorder and one of the most common causes of mental </a:t>
            </a:r>
            <a:r>
              <a:rPr lang="en-US" altLang="zh-CN" sz="2800" dirty="0" smtClean="0">
                <a:latin typeface="Times New Roman" pitchFamily="18" charset="0"/>
                <a:cs typeface="Times New Roman" pitchFamily="18" charset="0"/>
              </a:rPr>
              <a:t>retardation </a:t>
            </a:r>
            <a:r>
              <a:rPr lang="zh-CN" altLang="en-US" sz="2000" dirty="0" smtClean="0">
                <a:latin typeface="Times New Roman" pitchFamily="18" charset="0"/>
                <a:cs typeface="Times New Roman" pitchFamily="18" charset="0"/>
              </a:rPr>
              <a:t>（智力迟钝）</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in females</a:t>
            </a:r>
            <a:r>
              <a:rPr lang="en-US" altLang="zh-CN" sz="2800" dirty="0" smtClean="0">
                <a:latin typeface="Times New Roman" pitchFamily="18" charset="0"/>
                <a:cs typeface="Times New Roman" pitchFamily="18" charset="0"/>
              </a:rPr>
              <a:t>.</a:t>
            </a:r>
            <a:r>
              <a:rPr lang="en-US" altLang="zh-CN" sz="2800" dirty="0">
                <a:latin typeface="Times New Roman" pitchFamily="18" charset="0"/>
                <a:cs typeface="Times New Roman" pitchFamily="18" charset="0"/>
              </a:rPr>
              <a:t> </a:t>
            </a:r>
            <a:r>
              <a:rPr lang="en-US" altLang="zh-CN" sz="2800" dirty="0" err="1">
                <a:latin typeface="Times New Roman" pitchFamily="18" charset="0"/>
                <a:cs typeface="Times New Roman" pitchFamily="18" charset="0"/>
              </a:rPr>
              <a:t>Rett</a:t>
            </a:r>
            <a:r>
              <a:rPr lang="en-US" altLang="zh-CN" sz="2800" dirty="0">
                <a:latin typeface="Times New Roman" pitchFamily="18" charset="0"/>
                <a:cs typeface="Times New Roman" pitchFamily="18" charset="0"/>
              </a:rPr>
              <a:t> Syndrome patients are characterized by a period of normal growth and development (6-18 months) followed by regression </a:t>
            </a:r>
            <a:r>
              <a:rPr lang="zh-CN" altLang="en-US" sz="2000" dirty="0" smtClean="0">
                <a:latin typeface="Times New Roman" pitchFamily="18" charset="0"/>
                <a:cs typeface="Times New Roman" pitchFamily="18" charset="0"/>
              </a:rPr>
              <a:t>（退化）</a:t>
            </a:r>
            <a:r>
              <a:rPr lang="en-US" altLang="zh-CN" sz="2800" dirty="0" smtClean="0">
                <a:latin typeface="Times New Roman" pitchFamily="18" charset="0"/>
                <a:cs typeface="Times New Roman" pitchFamily="18" charset="0"/>
              </a:rPr>
              <a:t>with </a:t>
            </a:r>
            <a:r>
              <a:rPr lang="en-US" altLang="zh-CN" sz="2800" dirty="0">
                <a:latin typeface="Times New Roman" pitchFamily="18" charset="0"/>
                <a:cs typeface="Times New Roman" pitchFamily="18" charset="0"/>
              </a:rPr>
              <a:t>loss of speech and purposeful hand use. Patients also develop </a:t>
            </a:r>
            <a:r>
              <a:rPr lang="en-US" altLang="zh-CN" sz="2800" dirty="0" smtClean="0">
                <a:latin typeface="Times New Roman" pitchFamily="18" charset="0"/>
                <a:cs typeface="Times New Roman" pitchFamily="18" charset="0"/>
              </a:rPr>
              <a:t>seizures</a:t>
            </a:r>
            <a:r>
              <a:rPr lang="zh-CN" altLang="en-US" sz="2000" dirty="0" smtClean="0">
                <a:latin typeface="Times New Roman" pitchFamily="18" charset="0"/>
                <a:cs typeface="Times New Roman" pitchFamily="18" charset="0"/>
              </a:rPr>
              <a:t>（</a:t>
            </a:r>
            <a:r>
              <a:rPr lang="zh-CN" altLang="en-US" sz="2000" dirty="0">
                <a:latin typeface="Times New Roman" pitchFamily="18" charset="0"/>
                <a:cs typeface="Times New Roman" pitchFamily="18" charset="0"/>
              </a:rPr>
              <a:t>癫痫</a:t>
            </a:r>
            <a:r>
              <a:rPr lang="zh-CN" altLang="en-US" sz="2000" dirty="0" smtClean="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 autism</a:t>
            </a:r>
            <a:r>
              <a:rPr lang="zh-CN" altLang="en-US" sz="2000" dirty="0" smtClean="0">
                <a:latin typeface="Times New Roman" pitchFamily="18" charset="0"/>
                <a:cs typeface="Times New Roman" pitchFamily="18" charset="0"/>
              </a:rPr>
              <a:t>（</a:t>
            </a:r>
            <a:r>
              <a:rPr lang="zh-CN" altLang="en-US" sz="2000" dirty="0">
                <a:latin typeface="Times New Roman" pitchFamily="18" charset="0"/>
                <a:cs typeface="Times New Roman" pitchFamily="18" charset="0"/>
              </a:rPr>
              <a:t>自闭</a:t>
            </a:r>
            <a:r>
              <a:rPr lang="en-US" altLang="zh-CN" sz="2000" dirty="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and ataxia</a:t>
            </a:r>
            <a:r>
              <a:rPr lang="zh-CN" altLang="en-US" sz="2000" dirty="0" smtClean="0">
                <a:latin typeface="Times New Roman" pitchFamily="18" charset="0"/>
                <a:cs typeface="Times New Roman" pitchFamily="18" charset="0"/>
              </a:rPr>
              <a:t>（</a:t>
            </a:r>
            <a:r>
              <a:rPr lang="zh-CN" altLang="en-US" sz="2000" dirty="0">
                <a:latin typeface="Times New Roman" pitchFamily="18" charset="0"/>
                <a:cs typeface="Times New Roman" pitchFamily="18" charset="0"/>
              </a:rPr>
              <a:t>失调</a:t>
            </a:r>
            <a:r>
              <a:rPr lang="zh-CN" altLang="en-US" sz="2000" dirty="0" smtClean="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After initial regression, the condition stabilizes and patients survive into adulthood. Studies of familial cases provided evidence that </a:t>
            </a:r>
            <a:r>
              <a:rPr lang="en-US" altLang="zh-CN" sz="2800" dirty="0" err="1">
                <a:latin typeface="Times New Roman" pitchFamily="18" charset="0"/>
                <a:cs typeface="Times New Roman" pitchFamily="18" charset="0"/>
              </a:rPr>
              <a:t>Rett</a:t>
            </a:r>
            <a:r>
              <a:rPr lang="en-US" altLang="zh-CN" sz="2800" dirty="0">
                <a:latin typeface="Times New Roman" pitchFamily="18" charset="0"/>
                <a:cs typeface="Times New Roman" pitchFamily="18" charset="0"/>
              </a:rPr>
              <a:t> is caused by X- linked dominant </a:t>
            </a:r>
            <a:r>
              <a:rPr lang="en-US" altLang="zh-CN" sz="2800" dirty="0" smtClean="0">
                <a:latin typeface="Times New Roman" pitchFamily="18" charset="0"/>
                <a:cs typeface="Times New Roman" pitchFamily="18" charset="0"/>
              </a:rPr>
              <a:t>mutations</a:t>
            </a:r>
            <a:r>
              <a:rPr lang="zh-CN" altLang="en-US" sz="2000" dirty="0" smtClean="0">
                <a:latin typeface="Times New Roman" pitchFamily="18" charset="0"/>
                <a:cs typeface="Times New Roman" pitchFamily="18" charset="0"/>
              </a:rPr>
              <a:t>（突变）</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in a gene subject to X- chromosome </a:t>
            </a:r>
            <a:r>
              <a:rPr lang="en-US" altLang="zh-CN" sz="2800" dirty="0" smtClean="0">
                <a:latin typeface="Times New Roman" pitchFamily="18" charset="0"/>
                <a:cs typeface="Times New Roman" pitchFamily="18" charset="0"/>
              </a:rPr>
              <a:t>inactivation</a:t>
            </a:r>
            <a:r>
              <a:rPr lang="zh-CN" altLang="en-US" sz="2000" dirty="0" smtClean="0">
                <a:latin typeface="Times New Roman" pitchFamily="18" charset="0"/>
                <a:cs typeface="Times New Roman" pitchFamily="18" charset="0"/>
              </a:rPr>
              <a:t>（失活，灭活）</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Recently, a number of mutations in the gene encoding the methyl-</a:t>
            </a:r>
            <a:r>
              <a:rPr lang="en-US" altLang="zh-CN" sz="2800" dirty="0" err="1">
                <a:latin typeface="Times New Roman" pitchFamily="18" charset="0"/>
                <a:cs typeface="Times New Roman" pitchFamily="18" charset="0"/>
              </a:rPr>
              <a:t>CpG</a:t>
            </a:r>
            <a:r>
              <a:rPr lang="en-US" altLang="zh-CN" sz="2800" dirty="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（甲基化</a:t>
            </a:r>
            <a:r>
              <a:rPr lang="en-US" altLang="zh-CN" sz="2000" dirty="0" smtClean="0">
                <a:latin typeface="Times New Roman" pitchFamily="18" charset="0"/>
                <a:cs typeface="Times New Roman" pitchFamily="18" charset="0"/>
              </a:rPr>
              <a:t>-CPG</a:t>
            </a:r>
            <a:r>
              <a:rPr lang="zh-CN" altLang="en-US" sz="2000" dirty="0" smtClean="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binding transcriptional</a:t>
            </a:r>
            <a:r>
              <a:rPr lang="zh-CN" altLang="en-US" sz="2000" dirty="0" smtClean="0">
                <a:latin typeface="Times New Roman" pitchFamily="18" charset="0"/>
                <a:cs typeface="Times New Roman" pitchFamily="18" charset="0"/>
              </a:rPr>
              <a:t>（转录的）</a:t>
            </a:r>
            <a:r>
              <a:rPr lang="en-US" altLang="zh-CN" sz="2800" dirty="0" smtClean="0">
                <a:latin typeface="Times New Roman" pitchFamily="18" charset="0"/>
                <a:cs typeface="Times New Roman" pitchFamily="18" charset="0"/>
              </a:rPr>
              <a:t> repressor</a:t>
            </a:r>
            <a:r>
              <a:rPr lang="zh-CN" altLang="en-US" sz="2000" dirty="0" smtClean="0">
                <a:latin typeface="Times New Roman" pitchFamily="18" charset="0"/>
                <a:cs typeface="Times New Roman" pitchFamily="18" charset="0"/>
              </a:rPr>
              <a:t>（阻抑物）</a:t>
            </a:r>
            <a:r>
              <a:rPr lang="en-US" altLang="zh-CN" sz="2800" dirty="0" smtClean="0">
                <a:latin typeface="Times New Roman" pitchFamily="18" charset="0"/>
                <a:cs typeface="Times New Roman" pitchFamily="18" charset="0"/>
              </a:rPr>
              <a:t> </a:t>
            </a:r>
            <a:r>
              <a:rPr lang="en-US" altLang="zh-CN" sz="2800" dirty="0">
                <a:latin typeface="Times New Roman" pitchFamily="18" charset="0"/>
                <a:cs typeface="Times New Roman" pitchFamily="18" charset="0"/>
              </a:rPr>
              <a:t>MeCP2 have been associated with </a:t>
            </a:r>
            <a:r>
              <a:rPr lang="en-US" altLang="zh-CN" sz="2800" dirty="0" err="1">
                <a:latin typeface="Times New Roman" pitchFamily="18" charset="0"/>
                <a:cs typeface="Times New Roman" pitchFamily="18" charset="0"/>
              </a:rPr>
              <a:t>Rett</a:t>
            </a:r>
            <a:r>
              <a:rPr lang="en-US" altLang="zh-CN" sz="2800" dirty="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Syndrome</a:t>
            </a:r>
            <a:r>
              <a:rPr lang="en-US" altLang="zh-CN" sz="2800" dirty="0">
                <a:latin typeface="Times New Roman" pitchFamily="18" charset="0"/>
                <a:cs typeface="Times New Roman" pitchFamily="18" charset="0"/>
              </a:rPr>
              <a:t>.</a:t>
            </a:r>
            <a:endParaRPr lang="zh-CN" altLang="en-US" sz="2800" dirty="0"/>
          </a:p>
        </p:txBody>
      </p:sp>
    </p:spTree>
    <p:extLst>
      <p:ext uri="{BB962C8B-B14F-4D97-AF65-F5344CB8AC3E}">
        <p14:creationId xmlns:p14="http://schemas.microsoft.com/office/powerpoint/2010/main" val="2704678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476352" y="936171"/>
            <a:ext cx="11075568" cy="5118640"/>
          </a:xfrm>
        </p:spPr>
        <p:txBody>
          <a:bodyPr>
            <a:noAutofit/>
          </a:bodyPr>
          <a:lstStyle/>
          <a:p>
            <a:pPr>
              <a:buNone/>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Rett</a:t>
            </a:r>
            <a:r>
              <a:rPr lang="en-US" sz="2800" dirty="0" smtClean="0">
                <a:latin typeface="Times New Roman" pitchFamily="18" charset="0"/>
                <a:cs typeface="Times New Roman" pitchFamily="18" charset="0"/>
              </a:rPr>
              <a:t> Syndrome is a childhood neurodevelopmental disorder and one of the most common causes of mental retardation in females. </a:t>
            </a:r>
          </a:p>
          <a:p>
            <a:pPr>
              <a:buNone/>
            </a:pPr>
            <a:r>
              <a:rPr lang="en-US" sz="2800" i="1" dirty="0" smtClean="0">
                <a:latin typeface="Times New Roman" pitchFamily="18" charset="0"/>
                <a:cs typeface="Times New Roman" pitchFamily="18" charset="0"/>
              </a:rPr>
              <a:t>Comment: Hmmm… must be related to a gene on the X-chromosome,</a:t>
            </a:r>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with an incident of 1 in 10,000—15,000. </a:t>
            </a:r>
          </a:p>
          <a:p>
            <a:pPr>
              <a:buNone/>
            </a:pPr>
            <a:r>
              <a:rPr lang="en-US" sz="2800" i="1" dirty="0" smtClean="0">
                <a:latin typeface="Times New Roman" pitchFamily="18" charset="0"/>
                <a:cs typeface="Times New Roman" pitchFamily="18" charset="0"/>
              </a:rPr>
              <a:t>Comment: How common is that? Not too likely to happen to me, but there must be several such children born in Houston every year. </a:t>
            </a:r>
          </a:p>
          <a:p>
            <a:pPr>
              <a:buNone/>
            </a:pPr>
            <a:r>
              <a:rPr lang="en-US" sz="2800" dirty="0" err="1" smtClean="0">
                <a:latin typeface="Times New Roman" pitchFamily="18" charset="0"/>
                <a:cs typeface="Times New Roman" pitchFamily="18" charset="0"/>
              </a:rPr>
              <a:t>Rett</a:t>
            </a:r>
            <a:r>
              <a:rPr lang="en-US" sz="2800" dirty="0" smtClean="0">
                <a:latin typeface="Times New Roman" pitchFamily="18" charset="0"/>
                <a:cs typeface="Times New Roman" pitchFamily="18" charset="0"/>
              </a:rPr>
              <a:t> Syndrome patients are characterized by a period of normal growth and development (6-18 months) followed by regression with loss of speech and purposeful hand use. </a:t>
            </a:r>
          </a:p>
          <a:p>
            <a:pPr>
              <a:buNone/>
            </a:pPr>
            <a:r>
              <a:rPr lang="en-US" sz="2800" i="1" dirty="0" smtClean="0">
                <a:latin typeface="Times New Roman" pitchFamily="18" charset="0"/>
                <a:cs typeface="Times New Roman" pitchFamily="18" charset="0"/>
              </a:rPr>
              <a:t>Comment: What happens? Something must be triggered or activated at late infancy. </a:t>
            </a:r>
            <a:endParaRPr lang="en-US" sz="2800" i="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827315"/>
            <a:ext cx="10526928" cy="4774416"/>
          </a:xfrm>
        </p:spPr>
        <p:txBody>
          <a:bodyPr>
            <a:noAutofit/>
          </a:bodyPr>
          <a:lstStyle/>
          <a:p>
            <a:pPr>
              <a:buNone/>
            </a:pPr>
            <a:r>
              <a:rPr lang="en-US" sz="2800" dirty="0" smtClean="0">
                <a:latin typeface="Times New Roman" pitchFamily="18" charset="0"/>
                <a:cs typeface="Times New Roman" pitchFamily="18" charset="0"/>
              </a:rPr>
              <a:t>    Patients also develop seizures, autism and ataxia. After initial regression, the condition stabilizes and patients survive into adulthood. Studies of familial cases provided evidence that </a:t>
            </a:r>
            <a:r>
              <a:rPr lang="en-US" sz="2800" dirty="0" err="1" smtClean="0">
                <a:latin typeface="Times New Roman" pitchFamily="18" charset="0"/>
                <a:cs typeface="Times New Roman" pitchFamily="18" charset="0"/>
              </a:rPr>
              <a:t>Rett</a:t>
            </a:r>
            <a:r>
              <a:rPr lang="en-US" sz="2800" dirty="0" smtClean="0">
                <a:latin typeface="Times New Roman" pitchFamily="18" charset="0"/>
                <a:cs typeface="Times New Roman" pitchFamily="18" charset="0"/>
              </a:rPr>
              <a:t> is caused by X- linked dominant mutations in a gene subject to X- chromosome inactivation. Recently, a number of mutations in the gene encoding the methyl-</a:t>
            </a:r>
            <a:r>
              <a:rPr lang="en-US" sz="2800" dirty="0" err="1" smtClean="0">
                <a:latin typeface="Times New Roman" pitchFamily="18" charset="0"/>
                <a:cs typeface="Times New Roman" pitchFamily="18" charset="0"/>
              </a:rPr>
              <a:t>CpG</a:t>
            </a:r>
            <a:r>
              <a:rPr lang="en-US" sz="2800" dirty="0" smtClean="0">
                <a:latin typeface="Times New Roman" pitchFamily="18" charset="0"/>
                <a:cs typeface="Times New Roman" pitchFamily="18" charset="0"/>
              </a:rPr>
              <a:t> binding transcriptional repressor MeCP2 have been associated with </a:t>
            </a:r>
            <a:r>
              <a:rPr lang="en-US" sz="2800" dirty="0" err="1" smtClean="0">
                <a:latin typeface="Times New Roman" pitchFamily="18" charset="0"/>
                <a:cs typeface="Times New Roman" pitchFamily="18" charset="0"/>
              </a:rPr>
              <a:t>Rett</a:t>
            </a:r>
            <a:r>
              <a:rPr lang="en-US" sz="2800" dirty="0" smtClean="0">
                <a:latin typeface="Times New Roman" pitchFamily="18" charset="0"/>
                <a:cs typeface="Times New Roman" pitchFamily="18" charset="0"/>
              </a:rPr>
              <a:t> Syndrome.</a:t>
            </a:r>
          </a:p>
          <a:p>
            <a:pPr>
              <a:buNone/>
            </a:pPr>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Comment: MeCP2 mutations probably cause </a:t>
            </a:r>
            <a:r>
              <a:rPr lang="en-US" sz="2800" i="1" dirty="0" err="1" smtClean="0">
                <a:latin typeface="Times New Roman" pitchFamily="18" charset="0"/>
                <a:cs typeface="Times New Roman" pitchFamily="18" charset="0"/>
              </a:rPr>
              <a:t>Rett</a:t>
            </a:r>
            <a:r>
              <a:rPr lang="en-US" sz="2800" i="1" dirty="0" smtClean="0">
                <a:latin typeface="Times New Roman" pitchFamily="18" charset="0"/>
                <a:cs typeface="Times New Roman" pitchFamily="18" charset="0"/>
              </a:rPr>
              <a:t> Syndrome. This must be an important master-regulator(</a:t>
            </a:r>
            <a:r>
              <a:rPr lang="zh-CN" altLang="en-US" sz="1800" i="1" dirty="0" smtClean="0">
                <a:latin typeface="Times New Roman" pitchFamily="18" charset="0"/>
                <a:cs typeface="Times New Roman" pitchFamily="18" charset="0"/>
              </a:rPr>
              <a:t>主调节器</a:t>
            </a:r>
            <a:r>
              <a:rPr lang="en-US" sz="2800" i="1" dirty="0" smtClean="0">
                <a:latin typeface="Times New Roman" pitchFamily="18" charset="0"/>
                <a:cs typeface="Times New Roman" pitchFamily="18" charset="0"/>
              </a:rPr>
              <a:t>) to affect so many processes in the brain. I wonder what they know about it… </a:t>
            </a:r>
            <a:endParaRPr lang="en-US" sz="28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3200" dirty="0" smtClean="0"/>
              <a:t>Step 5. Take notes as you read</a:t>
            </a:r>
          </a:p>
          <a:p>
            <a:endParaRPr lang="en-US" sz="3200" dirty="0"/>
          </a:p>
        </p:txBody>
      </p:sp>
      <p:sp>
        <p:nvSpPr>
          <p:cNvPr id="4" name="内容占位符 5"/>
          <p:cNvSpPr>
            <a:spLocks noGrp="1"/>
          </p:cNvSpPr>
          <p:nvPr>
            <p:ph type="body" sz="quarter" idx="11"/>
          </p:nvPr>
        </p:nvSpPr>
        <p:spPr>
          <a:xfrm>
            <a:off x="689712" y="1098658"/>
            <a:ext cx="10892688" cy="5084427"/>
          </a:xfrm>
        </p:spPr>
        <p:txBody>
          <a:bodyPr>
            <a:noAutofit/>
          </a:bodyPr>
          <a:lstStyle/>
          <a:p>
            <a:pPr>
              <a:buNone/>
            </a:pPr>
            <a:r>
              <a:rPr lang="en-US" sz="3200" dirty="0" smtClean="0">
                <a:latin typeface="Times New Roman" pitchFamily="18" charset="0"/>
                <a:cs typeface="Times New Roman" pitchFamily="18" charset="0"/>
              </a:rPr>
              <a:t>         Effective readers take note---it improves recall and comprehension. You may think you’ll remember everything you read in researching class assignments, professional papers, proposals, or your thesis, but details will slip away. Develop a </a:t>
            </a:r>
            <a:r>
              <a:rPr lang="en-US" sz="3200" dirty="0" smtClean="0">
                <a:solidFill>
                  <a:srgbClr val="FF0000"/>
                </a:solidFill>
                <a:latin typeface="Times New Roman" pitchFamily="18" charset="0"/>
                <a:cs typeface="Times New Roman" pitchFamily="18" charset="0"/>
              </a:rPr>
              <a:t>template </a:t>
            </a:r>
            <a:r>
              <a:rPr lang="zh-CN" altLang="en-US" sz="3200" dirty="0" smtClean="0">
                <a:latin typeface="Times New Roman" pitchFamily="18" charset="0"/>
                <a:cs typeface="Times New Roman" pitchFamily="18" charset="0"/>
              </a:rPr>
              <a:t>（模板）</a:t>
            </a:r>
            <a:r>
              <a:rPr lang="en-US" sz="3200" dirty="0" smtClean="0">
                <a:latin typeface="Times New Roman" pitchFamily="18" charset="0"/>
                <a:cs typeface="Times New Roman" pitchFamily="18" charset="0"/>
              </a:rPr>
              <a:t>for recording notes on articles you read, or adapt the template below for use. As you accumulate a large collection of articles, this template will help you distinguish articles and quickly locate the correct reference for your own writing. The time spent filling out the form will save you hours of rereading when you write a Background, Related Work or a Literature Review section.</a:t>
            </a:r>
            <a:endParaRPr 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1203433"/>
            <a:ext cx="10892688" cy="4896921"/>
          </a:xfrm>
        </p:spPr>
        <p:txBody>
          <a:bodyPr>
            <a:noAutofit/>
          </a:bodyPr>
          <a:lstStyle/>
          <a:p>
            <a:pPr>
              <a:buNone/>
            </a:pPr>
            <a:r>
              <a:rPr lang="en-US" sz="3600" dirty="0" smtClean="0">
                <a:latin typeface="Times New Roman" pitchFamily="18" charset="0"/>
                <a:cs typeface="Times New Roman" pitchFamily="18" charset="0"/>
              </a:rPr>
              <a:t>The following is a template for taking notes on research articles. Whenever you read an article, pertinent book chapter, or research on the web, use the following format (or something similar) to make an electronic record of your notes for later easy access. </a:t>
            </a:r>
            <a:r>
              <a:rPr lang="en-US" sz="3600" dirty="0" smtClean="0">
                <a:solidFill>
                  <a:srgbClr val="FF0000"/>
                </a:solidFill>
                <a:latin typeface="Times New Roman" pitchFamily="18" charset="0"/>
                <a:cs typeface="Times New Roman" pitchFamily="18" charset="0"/>
              </a:rPr>
              <a:t>Put quotation marks </a:t>
            </a:r>
            <a:r>
              <a:rPr lang="en-US" sz="3600" dirty="0" smtClean="0">
                <a:latin typeface="Times New Roman" pitchFamily="18" charset="0"/>
                <a:cs typeface="Times New Roman" pitchFamily="18" charset="0"/>
              </a:rPr>
              <a:t>around any exact wording you write down so that you can avoid accidental plagiarism when you later cite the article.</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1203433"/>
            <a:ext cx="11182248" cy="4816367"/>
          </a:xfrm>
        </p:spPr>
        <p:txBody>
          <a:bodyPr/>
          <a:lstStyle/>
          <a:p>
            <a:pPr>
              <a:buNone/>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Complete Citation</a:t>
            </a:r>
            <a:r>
              <a:rPr lang="en-US" sz="2800" dirty="0" smtClean="0">
                <a:latin typeface="Times New Roman" pitchFamily="18" charset="0"/>
                <a:cs typeface="Times New Roman" pitchFamily="18" charset="0"/>
              </a:rPr>
              <a:t>. Author(s), Date of publication, Title (book or article), Journal, Volume #, Issue #, Pages:</a:t>
            </a:r>
          </a:p>
          <a:p>
            <a:pPr>
              <a:buNone/>
            </a:pPr>
            <a:r>
              <a:rPr lang="en-US" sz="2800" b="1" dirty="0" smtClean="0">
                <a:latin typeface="Times New Roman" pitchFamily="18" charset="0"/>
                <a:cs typeface="Times New Roman" pitchFamily="18" charset="0"/>
              </a:rPr>
              <a:t>If web access</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url</a:t>
            </a:r>
            <a:r>
              <a:rPr lang="en-US" sz="2800" dirty="0" smtClean="0">
                <a:latin typeface="Times New Roman" pitchFamily="18" charset="0"/>
                <a:cs typeface="Times New Roman" pitchFamily="18" charset="0"/>
              </a:rPr>
              <a:t>; date accessed</a:t>
            </a:r>
          </a:p>
          <a:p>
            <a:pPr>
              <a:buNone/>
            </a:pPr>
            <a:r>
              <a:rPr lang="en-US" sz="2800" b="1" dirty="0" smtClean="0">
                <a:latin typeface="Times New Roman" pitchFamily="18" charset="0"/>
                <a:cs typeface="Times New Roman" pitchFamily="18" charset="0"/>
              </a:rPr>
              <a:t>Key Words:</a:t>
            </a:r>
          </a:p>
          <a:p>
            <a:pPr>
              <a:buNone/>
            </a:pPr>
            <a:r>
              <a:rPr lang="en-US" sz="2800" b="1" dirty="0" smtClean="0">
                <a:latin typeface="Times New Roman" pitchFamily="18" charset="0"/>
                <a:cs typeface="Times New Roman" pitchFamily="18" charset="0"/>
              </a:rPr>
              <a:t>General Subject:</a:t>
            </a:r>
          </a:p>
          <a:p>
            <a:pPr>
              <a:buNone/>
            </a:pPr>
            <a:r>
              <a:rPr lang="en-US" sz="2800" b="1" dirty="0" smtClean="0">
                <a:latin typeface="Times New Roman" pitchFamily="18" charset="0"/>
                <a:cs typeface="Times New Roman" pitchFamily="18" charset="0"/>
              </a:rPr>
              <a:t>Hypothesis:</a:t>
            </a:r>
          </a:p>
          <a:p>
            <a:pPr>
              <a:buNone/>
            </a:pPr>
            <a:r>
              <a:rPr lang="en-US" sz="2800" b="1" dirty="0" smtClean="0">
                <a:latin typeface="Times New Roman" pitchFamily="18" charset="0"/>
                <a:cs typeface="Times New Roman" pitchFamily="18" charset="0"/>
              </a:rPr>
              <a:t>Methodology:</a:t>
            </a:r>
          </a:p>
          <a:p>
            <a:pPr>
              <a:buNone/>
            </a:pPr>
            <a:r>
              <a:rPr lang="en-US" sz="2800" b="1" dirty="0" smtClean="0">
                <a:latin typeface="Times New Roman" pitchFamily="18" charset="0"/>
                <a:cs typeface="Times New Roman" pitchFamily="18" charset="0"/>
              </a:rPr>
              <a:t>Result(s):</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4" name="内容占位符 5"/>
          <p:cNvSpPr>
            <a:spLocks noGrp="1"/>
          </p:cNvSpPr>
          <p:nvPr>
            <p:ph type="body" sz="quarter" idx="11"/>
          </p:nvPr>
        </p:nvSpPr>
        <p:spPr>
          <a:xfrm>
            <a:off x="689712" y="1203433"/>
            <a:ext cx="10877448" cy="4923047"/>
          </a:xfrm>
        </p:spPr>
        <p:txBody>
          <a:bodyPr>
            <a:noAutofit/>
          </a:bodyPr>
          <a:lstStyle/>
          <a:p>
            <a:pPr>
              <a:buNone/>
            </a:pPr>
            <a:r>
              <a:rPr lang="en-US" sz="2800" dirty="0" smtClean="0">
                <a:latin typeface="Times New Roman" pitchFamily="18" charset="0"/>
                <a:cs typeface="Times New Roman" pitchFamily="18" charset="0"/>
              </a:rPr>
              <a:t>          (Continued)</a:t>
            </a:r>
          </a:p>
          <a:p>
            <a:pPr>
              <a:buNone/>
            </a:pPr>
            <a:r>
              <a:rPr lang="en-US" sz="2800" b="1" dirty="0" smtClean="0">
                <a:latin typeface="Times New Roman" pitchFamily="18" charset="0"/>
                <a:cs typeface="Times New Roman" pitchFamily="18" charset="0"/>
              </a:rPr>
              <a:t>Summary of Key Points</a:t>
            </a:r>
            <a:r>
              <a:rPr lang="en-US" sz="2800" dirty="0" smtClean="0">
                <a:latin typeface="Times New Roman" pitchFamily="18" charset="0"/>
                <a:cs typeface="Times New Roman" pitchFamily="18" charset="0"/>
              </a:rPr>
              <a:t>:</a:t>
            </a:r>
          </a:p>
          <a:p>
            <a:pPr>
              <a:buNone/>
            </a:pPr>
            <a:r>
              <a:rPr lang="en-US" sz="2800" b="1" dirty="0" smtClean="0">
                <a:latin typeface="Times New Roman" pitchFamily="18" charset="0"/>
                <a:cs typeface="Times New Roman" pitchFamily="18" charset="0"/>
              </a:rPr>
              <a:t>Context</a:t>
            </a:r>
            <a:r>
              <a:rPr lang="en-US" sz="2800" dirty="0" smtClean="0">
                <a:latin typeface="Times New Roman" pitchFamily="18" charset="0"/>
                <a:cs typeface="Times New Roman" pitchFamily="18" charset="0"/>
              </a:rPr>
              <a:t> (how this article relates to other work in the field; how it ties in with key issues and findings by others, including yourself):</a:t>
            </a:r>
          </a:p>
          <a:p>
            <a:pPr>
              <a:buNone/>
            </a:pPr>
            <a:r>
              <a:rPr lang="en-US" sz="2800" b="1" dirty="0" smtClean="0">
                <a:latin typeface="Times New Roman" pitchFamily="18" charset="0"/>
                <a:cs typeface="Times New Roman" pitchFamily="18" charset="0"/>
              </a:rPr>
              <a:t>Significance</a:t>
            </a:r>
            <a:r>
              <a:rPr lang="en-US" sz="2800" dirty="0" smtClean="0">
                <a:latin typeface="Times New Roman" pitchFamily="18" charset="0"/>
                <a:cs typeface="Times New Roman" pitchFamily="18" charset="0"/>
              </a:rPr>
              <a:t> (to the field; in relation to your own work):</a:t>
            </a:r>
          </a:p>
          <a:p>
            <a:pPr>
              <a:buNone/>
            </a:pPr>
            <a:r>
              <a:rPr lang="en-US" sz="2800" b="1" dirty="0" smtClean="0">
                <a:latin typeface="Times New Roman" pitchFamily="18" charset="0"/>
                <a:cs typeface="Times New Roman" pitchFamily="18" charset="0"/>
              </a:rPr>
              <a:t>Important Figures and/or Tables </a:t>
            </a:r>
            <a:r>
              <a:rPr lang="en-US" sz="2800" dirty="0" smtClean="0">
                <a:latin typeface="Times New Roman" pitchFamily="18" charset="0"/>
                <a:cs typeface="Times New Roman" pitchFamily="18" charset="0"/>
              </a:rPr>
              <a:t>(brief description; page number):</a:t>
            </a:r>
          </a:p>
          <a:p>
            <a:pPr>
              <a:buNone/>
            </a:pPr>
            <a:r>
              <a:rPr lang="en-US" sz="2800" b="1" dirty="0" smtClean="0">
                <a:latin typeface="Times New Roman" pitchFamily="18" charset="0"/>
                <a:cs typeface="Times New Roman" pitchFamily="18" charset="0"/>
              </a:rPr>
              <a:t>Cited References to Follow up on </a:t>
            </a:r>
            <a:r>
              <a:rPr lang="en-US" sz="2800" dirty="0" smtClean="0">
                <a:latin typeface="Times New Roman" pitchFamily="18" charset="0"/>
                <a:cs typeface="Times New Roman" pitchFamily="18" charset="0"/>
              </a:rPr>
              <a:t>(cite those obviously related to your topic AND any papers frequently cited by others because those works may well prove to be essential as you develop your own work):</a:t>
            </a:r>
          </a:p>
          <a:p>
            <a:pPr>
              <a:buNone/>
            </a:pPr>
            <a:r>
              <a:rPr lang="en-US" sz="2800" b="1" dirty="0" smtClean="0">
                <a:latin typeface="Times New Roman" pitchFamily="18" charset="0"/>
                <a:cs typeface="Times New Roman" pitchFamily="18" charset="0"/>
              </a:rPr>
              <a:t>Other Comments</a:t>
            </a:r>
            <a:r>
              <a:rPr lang="en-US" sz="2800" dirty="0" smtClean="0">
                <a:latin typeface="Times New Roman" pitchFamily="18" charset="0"/>
                <a:cs typeface="Times New Roman" pitchFamily="18" charset="0"/>
              </a:rPr>
              <a:t>:</a:t>
            </a:r>
          </a:p>
          <a:p>
            <a:pPr>
              <a:buNone/>
            </a:pP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err="1" smtClean="0"/>
              <a:t>Softwares</a:t>
            </a:r>
            <a:r>
              <a:rPr lang="en-US" dirty="0" smtClean="0"/>
              <a:t> for Note </a:t>
            </a:r>
            <a:r>
              <a:rPr lang="en-US" dirty="0"/>
              <a:t>Taking</a:t>
            </a:r>
          </a:p>
        </p:txBody>
      </p:sp>
      <p:sp>
        <p:nvSpPr>
          <p:cNvPr id="3" name="文本占位符 2"/>
          <p:cNvSpPr>
            <a:spLocks noGrp="1"/>
          </p:cNvSpPr>
          <p:nvPr>
            <p:ph type="body" sz="quarter" idx="11"/>
          </p:nvPr>
        </p:nvSpPr>
        <p:spPr>
          <a:xfrm>
            <a:off x="689712" y="1203433"/>
            <a:ext cx="8656269" cy="3999938"/>
          </a:xfrm>
        </p:spPr>
        <p:txBody>
          <a:bodyPr/>
          <a:lstStyle/>
          <a:p>
            <a:r>
              <a:rPr lang="en-US" b="1" dirty="0" smtClean="0"/>
              <a:t>1. </a:t>
            </a:r>
            <a:r>
              <a:rPr lang="en-US" b="1" dirty="0" err="1" smtClean="0"/>
              <a:t>EverNote</a:t>
            </a:r>
            <a:endParaRPr lang="en-US" dirty="0"/>
          </a:p>
          <a:p>
            <a:endParaRPr lang="en-US" dirty="0"/>
          </a:p>
        </p:txBody>
      </p:sp>
      <p:pic>
        <p:nvPicPr>
          <p:cNvPr id="4" name="图片 3"/>
          <p:cNvPicPr>
            <a:picLocks noChangeAspect="1"/>
          </p:cNvPicPr>
          <p:nvPr/>
        </p:nvPicPr>
        <p:blipFill>
          <a:blip r:embed="rId2"/>
          <a:stretch>
            <a:fillRect/>
          </a:stretch>
        </p:blipFill>
        <p:spPr>
          <a:xfrm>
            <a:off x="3778313" y="1111313"/>
            <a:ext cx="4635374" cy="4635374"/>
          </a:xfrm>
          <a:prstGeom prst="rect">
            <a:avLst/>
          </a:prstGeom>
        </p:spPr>
      </p:pic>
    </p:spTree>
    <p:extLst>
      <p:ext uri="{BB962C8B-B14F-4D97-AF65-F5344CB8AC3E}">
        <p14:creationId xmlns:p14="http://schemas.microsoft.com/office/powerpoint/2010/main" val="1461732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4500681"/>
          </a:xfrm>
        </p:spPr>
        <p:txBody>
          <a:bodyPr/>
          <a:lstStyle/>
          <a:p>
            <a:r>
              <a:rPr lang="en-US" b="1" dirty="0"/>
              <a:t>2. OneNote</a:t>
            </a:r>
            <a:endParaRPr lang="en-US" dirty="0"/>
          </a:p>
          <a:p>
            <a:endParaRPr lang="en-US" dirty="0"/>
          </a:p>
        </p:txBody>
      </p:sp>
      <p:pic>
        <p:nvPicPr>
          <p:cNvPr id="4" name="图片 3"/>
          <p:cNvPicPr>
            <a:picLocks noChangeAspect="1"/>
          </p:cNvPicPr>
          <p:nvPr/>
        </p:nvPicPr>
        <p:blipFill>
          <a:blip r:embed="rId2"/>
          <a:stretch>
            <a:fillRect/>
          </a:stretch>
        </p:blipFill>
        <p:spPr>
          <a:xfrm>
            <a:off x="3379960" y="1808429"/>
            <a:ext cx="5432079" cy="3241141"/>
          </a:xfrm>
          <a:prstGeom prst="rect">
            <a:avLst/>
          </a:prstGeom>
        </p:spPr>
      </p:pic>
    </p:spTree>
    <p:extLst>
      <p:ext uri="{BB962C8B-B14F-4D97-AF65-F5344CB8AC3E}">
        <p14:creationId xmlns:p14="http://schemas.microsoft.com/office/powerpoint/2010/main" val="39208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accent1"/>
                </a:solidFill>
              </a:rPr>
              <a:t>Part one Getting Familiar with Scientific Literature</a:t>
            </a:r>
          </a:p>
          <a:p>
            <a:pPr>
              <a:lnSpc>
                <a:spcPct val="100000"/>
              </a:lnSpc>
            </a:pPr>
            <a:endParaRPr lang="en-US" altLang="zh-CN" dirty="0">
              <a:solidFill>
                <a:schemeClr val="accent1"/>
              </a:solidFill>
            </a:endParaRPr>
          </a:p>
        </p:txBody>
      </p:sp>
      <p:sp>
        <p:nvSpPr>
          <p:cNvPr id="4" name="文本占位符 3"/>
          <p:cNvSpPr>
            <a:spLocks noGrp="1"/>
          </p:cNvSpPr>
          <p:nvPr>
            <p:ph type="body" sz="quarter" idx="11"/>
          </p:nvPr>
        </p:nvSpPr>
        <p:spPr>
          <a:xfrm>
            <a:off x="689712" y="1216088"/>
            <a:ext cx="10582026" cy="914400"/>
          </a:xfrm>
        </p:spPr>
        <p:txBody>
          <a:bodyPr/>
          <a:lstStyle/>
          <a:p>
            <a:pPr algn="just">
              <a:lnSpc>
                <a:spcPct val="150000"/>
              </a:lnSpc>
            </a:pPr>
            <a:r>
              <a:rPr lang="en-US" altLang="zh-CN" sz="2800" b="1" dirty="0">
                <a:solidFill>
                  <a:srgbClr val="F29000"/>
                </a:solidFill>
              </a:rPr>
              <a:t>2. Scientific </a:t>
            </a:r>
            <a:r>
              <a:rPr lang="en-US" altLang="zh-CN" sz="2800" b="1" dirty="0" smtClean="0">
                <a:solidFill>
                  <a:srgbClr val="F29000"/>
                </a:solidFill>
              </a:rPr>
              <a:t>research steps</a:t>
            </a:r>
            <a:endParaRPr lang="en-US" altLang="zh-CN" sz="2800" b="1" dirty="0">
              <a:solidFill>
                <a:srgbClr val="F29000"/>
              </a:solidFill>
            </a:endParaRPr>
          </a:p>
          <a:p>
            <a:pPr algn="just">
              <a:lnSpc>
                <a:spcPct val="150000"/>
              </a:lnSpc>
            </a:pPr>
            <a:endParaRPr lang="en-US" altLang="zh-CN" sz="2800" dirty="0">
              <a:solidFill>
                <a:srgbClr val="F29000"/>
              </a:solidFill>
            </a:endParaRPr>
          </a:p>
        </p:txBody>
      </p:sp>
      <p:sp>
        <p:nvSpPr>
          <p:cNvPr id="2" name="椭圆 1"/>
          <p:cNvSpPr/>
          <p:nvPr/>
        </p:nvSpPr>
        <p:spPr>
          <a:xfrm>
            <a:off x="1092155" y="2141137"/>
            <a:ext cx="2212848" cy="441325"/>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Calibri" panose="020F0502020204030204" charset="0"/>
                <a:cs typeface="Calibri" panose="020F0502020204030204" charset="0"/>
              </a:rPr>
              <a:t>Location</a:t>
            </a:r>
          </a:p>
        </p:txBody>
      </p:sp>
      <p:sp>
        <p:nvSpPr>
          <p:cNvPr id="5" name="椭圆 4"/>
          <p:cNvSpPr/>
          <p:nvPr/>
        </p:nvSpPr>
        <p:spPr>
          <a:xfrm>
            <a:off x="8454323" y="2141137"/>
            <a:ext cx="2212848" cy="441325"/>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Calibri" panose="020F0502020204030204" charset="0"/>
                <a:cs typeface="Calibri" panose="020F0502020204030204" charset="0"/>
              </a:rPr>
              <a:t>Stage</a:t>
            </a:r>
          </a:p>
        </p:txBody>
      </p:sp>
      <p:sp>
        <p:nvSpPr>
          <p:cNvPr id="6" name="矩形 5"/>
          <p:cNvSpPr/>
          <p:nvPr/>
        </p:nvSpPr>
        <p:spPr>
          <a:xfrm>
            <a:off x="755716" y="3097723"/>
            <a:ext cx="3244799" cy="954107"/>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Library </a:t>
            </a:r>
            <a:endParaRPr lang="en-US" altLang="zh-CN" sz="2800" dirty="0" smtClean="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endParaRPr>
          </a:p>
          <a:p>
            <a:r>
              <a:rPr lang="en-US" altLang="zh-CN" sz="2800" dirty="0" smtClean="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(library research </a:t>
            </a:r>
            <a:r>
              <a:rPr lang="zh-CN" altLang="en-US" sz="2800" dirty="0" smtClean="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7" name="矩形 6"/>
          <p:cNvSpPr/>
          <p:nvPr/>
        </p:nvSpPr>
        <p:spPr>
          <a:xfrm>
            <a:off x="689712" y="4721835"/>
            <a:ext cx="4025461" cy="954107"/>
          </a:xfrm>
          <a:prstGeom prst="rect">
            <a:avLst/>
          </a:prstGeom>
        </p:spPr>
        <p:txBody>
          <a:bodyPr wrap="none">
            <a:spAutoFit/>
          </a:bodyPr>
          <a:lstStyle/>
          <a:p>
            <a:r>
              <a:rPr lang="en-US" altLang="zh-CN" sz="2800" dirty="0" smtClean="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Lab or Field</a:t>
            </a:r>
          </a:p>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a:t>
            </a:r>
            <a:r>
              <a:rPr lang="en-US" altLang="zh-CN" sz="2800" dirty="0" smtClean="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Experimental research)</a:t>
            </a:r>
            <a:endParaRPr lang="zh-CN" altLang="en-US" sz="2800" dirty="0">
              <a:latin typeface="Arial" panose="020B0604020202020204" pitchFamily="34" charset="0"/>
              <a:cs typeface="Arial" panose="020B0604020202020204" pitchFamily="34" charset="0"/>
            </a:endParaRPr>
          </a:p>
        </p:txBody>
      </p:sp>
      <p:sp>
        <p:nvSpPr>
          <p:cNvPr id="10" name="矩形 9"/>
          <p:cNvSpPr/>
          <p:nvPr/>
        </p:nvSpPr>
        <p:spPr>
          <a:xfrm>
            <a:off x="4401935" y="2465687"/>
            <a:ext cx="2885726" cy="1633781"/>
          </a:xfrm>
          <a:prstGeom prst="rect">
            <a:avLst/>
          </a:prstGeom>
        </p:spPr>
        <p:txBody>
          <a:bodyPr wrap="square">
            <a:spAutoFit/>
          </a:bodyPr>
          <a:lstStyle/>
          <a:p>
            <a:pPr lvl="0">
              <a:spcBef>
                <a:spcPts val="500"/>
              </a:spcBef>
            </a:pPr>
            <a:r>
              <a:rPr lang="en-US" altLang="zh-CN" sz="24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finding out what’s known &amp; unknown about a topic,</a:t>
            </a:r>
          </a:p>
          <a:p>
            <a:pPr lvl="0">
              <a:spcBef>
                <a:spcPts val="500"/>
              </a:spcBef>
            </a:pPr>
            <a:r>
              <a:rPr lang="en-US" altLang="zh-CN" sz="24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refining hypotheses</a:t>
            </a:r>
          </a:p>
        </p:txBody>
      </p:sp>
      <p:sp>
        <p:nvSpPr>
          <p:cNvPr id="11" name="矩形 10"/>
          <p:cNvSpPr/>
          <p:nvPr/>
        </p:nvSpPr>
        <p:spPr>
          <a:xfrm>
            <a:off x="4626750" y="4607369"/>
            <a:ext cx="3297678" cy="830997"/>
          </a:xfrm>
          <a:prstGeom prst="rect">
            <a:avLst/>
          </a:prstGeom>
        </p:spPr>
        <p:txBody>
          <a:bodyPr wrap="square">
            <a:spAutoFit/>
          </a:bodyPr>
          <a:lstStyle/>
          <a:p>
            <a:pPr>
              <a:spcBef>
                <a:spcPts val="600"/>
              </a:spcBef>
            </a:pPr>
            <a:r>
              <a:rPr lang="en-US" altLang="zh-CN" sz="24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designing experiments, testing hypotheses</a:t>
            </a:r>
          </a:p>
        </p:txBody>
      </p:sp>
      <p:sp>
        <p:nvSpPr>
          <p:cNvPr id="12" name="矩形 11"/>
          <p:cNvSpPr/>
          <p:nvPr/>
        </p:nvSpPr>
        <p:spPr>
          <a:xfrm>
            <a:off x="8048154" y="3097723"/>
            <a:ext cx="3584636" cy="523220"/>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Preliminary research </a:t>
            </a:r>
            <a:endParaRPr lang="zh-CN" altLang="en-US" dirty="0">
              <a:latin typeface="Arial" panose="020B0604020202020204" pitchFamily="34" charset="0"/>
              <a:cs typeface="Arial" panose="020B0604020202020204" pitchFamily="34" charset="0"/>
            </a:endParaRPr>
          </a:p>
        </p:txBody>
      </p:sp>
      <p:sp>
        <p:nvSpPr>
          <p:cNvPr id="13" name="矩形 12"/>
          <p:cNvSpPr/>
          <p:nvPr/>
        </p:nvSpPr>
        <p:spPr>
          <a:xfrm>
            <a:off x="8030735" y="4636745"/>
            <a:ext cx="3025187" cy="523220"/>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Original research </a:t>
            </a:r>
            <a:endParaRPr lang="zh-CN" altLang="en-US" dirty="0">
              <a:latin typeface="Arial" panose="020B0604020202020204" pitchFamily="34" charset="0"/>
              <a:cs typeface="Arial" panose="020B0604020202020204" pitchFamily="34" charset="0"/>
            </a:endParaRPr>
          </a:p>
        </p:txBody>
      </p:sp>
      <p:grpSp>
        <p:nvGrpSpPr>
          <p:cNvPr id="22" name="组合 21"/>
          <p:cNvGrpSpPr/>
          <p:nvPr/>
        </p:nvGrpSpPr>
        <p:grpSpPr>
          <a:xfrm>
            <a:off x="3641442" y="2834640"/>
            <a:ext cx="647099" cy="986016"/>
            <a:chOff x="3641442" y="2834640"/>
            <a:chExt cx="647099" cy="986016"/>
          </a:xfrm>
        </p:grpSpPr>
        <p:cxnSp>
          <p:nvCxnSpPr>
            <p:cNvPr id="15" name="直接连接符 14"/>
            <p:cNvCxnSpPr>
              <a:endCxn id="6" idx="3"/>
            </p:cNvCxnSpPr>
            <p:nvPr/>
          </p:nvCxnSpPr>
          <p:spPr>
            <a:xfrm flipH="1">
              <a:off x="4000515" y="2834640"/>
              <a:ext cx="288026" cy="74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41442" y="3335087"/>
              <a:ext cx="647094" cy="48556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7077513" y="2772611"/>
            <a:ext cx="846915" cy="1048045"/>
            <a:chOff x="7077513" y="2772611"/>
            <a:chExt cx="846915" cy="1048045"/>
          </a:xfrm>
        </p:grpSpPr>
        <p:cxnSp>
          <p:nvCxnSpPr>
            <p:cNvPr id="19" name="直接连接符 18"/>
            <p:cNvCxnSpPr/>
            <p:nvPr/>
          </p:nvCxnSpPr>
          <p:spPr>
            <a:xfrm flipH="1" flipV="1">
              <a:off x="7077513" y="2772611"/>
              <a:ext cx="846915" cy="509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277334" y="3295963"/>
              <a:ext cx="647094" cy="52469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401935" y="4868142"/>
            <a:ext cx="288937" cy="380451"/>
            <a:chOff x="3641442" y="2834640"/>
            <a:chExt cx="647094" cy="986016"/>
          </a:xfrm>
        </p:grpSpPr>
        <p:cxnSp>
          <p:nvCxnSpPr>
            <p:cNvPr id="25" name="直接连接符 24"/>
            <p:cNvCxnSpPr/>
            <p:nvPr/>
          </p:nvCxnSpPr>
          <p:spPr>
            <a:xfrm flipH="1">
              <a:off x="3641442" y="2834640"/>
              <a:ext cx="647094" cy="524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3641442" y="3335087"/>
              <a:ext cx="647094" cy="48556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7873413" y="4868142"/>
            <a:ext cx="288937" cy="380451"/>
            <a:chOff x="7077513" y="2772611"/>
            <a:chExt cx="846915" cy="1048045"/>
          </a:xfrm>
        </p:grpSpPr>
        <p:cxnSp>
          <p:nvCxnSpPr>
            <p:cNvPr id="28" name="直接连接符 27"/>
            <p:cNvCxnSpPr/>
            <p:nvPr/>
          </p:nvCxnSpPr>
          <p:spPr>
            <a:xfrm flipH="1" flipV="1">
              <a:off x="7077513" y="2772611"/>
              <a:ext cx="846915" cy="509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277334" y="3295963"/>
              <a:ext cx="647094" cy="5246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689712" y="5866763"/>
            <a:ext cx="11162319" cy="523220"/>
          </a:xfrm>
          <a:prstGeom prst="rect">
            <a:avLst/>
          </a:prstGeom>
          <a:solidFill>
            <a:srgbClr val="FFFAF7"/>
          </a:solidFill>
        </p:spPr>
        <p:txBody>
          <a:bodyPr wrap="square">
            <a:spAutoFit/>
          </a:bodyPr>
          <a:lstStyle/>
          <a:p>
            <a:pPr lvl="0"/>
            <a:r>
              <a:rPr lang="en-US" altLang="zh-CN"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The growth of scientific knowledge depends crucially on the research steps.</a:t>
            </a:r>
          </a:p>
        </p:txBody>
      </p:sp>
    </p:spTree>
    <p:extLst>
      <p:ext uri="{BB962C8B-B14F-4D97-AF65-F5344CB8AC3E}">
        <p14:creationId xmlns:p14="http://schemas.microsoft.com/office/powerpoint/2010/main" val="223838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7" grpId="0"/>
      <p:bldP spid="10" grpId="0"/>
      <p:bldP spid="11" grpId="0"/>
      <p:bldP spid="12" grpId="0"/>
      <p:bldP spid="13" grpId="0"/>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others</a:t>
            </a:r>
            <a:endParaRPr lang="en-US" dirty="0"/>
          </a:p>
        </p:txBody>
      </p:sp>
      <p:pic>
        <p:nvPicPr>
          <p:cNvPr id="4" name="图片 3"/>
          <p:cNvPicPr>
            <a:picLocks noChangeAspect="1"/>
          </p:cNvPicPr>
          <p:nvPr/>
        </p:nvPicPr>
        <p:blipFill>
          <a:blip r:embed="rId2"/>
          <a:stretch>
            <a:fillRect/>
          </a:stretch>
        </p:blipFill>
        <p:spPr>
          <a:xfrm>
            <a:off x="936172" y="1424095"/>
            <a:ext cx="2317687" cy="2000816"/>
          </a:xfrm>
          <a:prstGeom prst="rect">
            <a:avLst/>
          </a:prstGeom>
        </p:spPr>
      </p:pic>
      <p:pic>
        <p:nvPicPr>
          <p:cNvPr id="5" name="图片 4"/>
          <p:cNvPicPr>
            <a:picLocks noChangeAspect="1"/>
          </p:cNvPicPr>
          <p:nvPr/>
        </p:nvPicPr>
        <p:blipFill>
          <a:blip r:embed="rId3"/>
          <a:stretch>
            <a:fillRect/>
          </a:stretch>
        </p:blipFill>
        <p:spPr>
          <a:xfrm>
            <a:off x="3804681" y="1742884"/>
            <a:ext cx="2426329" cy="3639493"/>
          </a:xfrm>
          <a:prstGeom prst="rect">
            <a:avLst/>
          </a:prstGeom>
        </p:spPr>
      </p:pic>
      <p:sp>
        <p:nvSpPr>
          <p:cNvPr id="3" name="文本占位符 2"/>
          <p:cNvSpPr>
            <a:spLocks noGrp="1"/>
          </p:cNvSpPr>
          <p:nvPr>
            <p:ph type="body" sz="quarter" idx="11"/>
          </p:nvPr>
        </p:nvSpPr>
        <p:spPr>
          <a:xfrm>
            <a:off x="689712" y="1203433"/>
            <a:ext cx="8656269" cy="4718396"/>
          </a:xfrm>
        </p:spPr>
        <p:txBody>
          <a:bodyPr/>
          <a:lstStyle/>
          <a:p>
            <a:endParaRPr lang="en-US" dirty="0"/>
          </a:p>
        </p:txBody>
      </p:sp>
      <p:pic>
        <p:nvPicPr>
          <p:cNvPr id="6" name="图片 5"/>
          <p:cNvPicPr>
            <a:picLocks noChangeAspect="1"/>
          </p:cNvPicPr>
          <p:nvPr/>
        </p:nvPicPr>
        <p:blipFill>
          <a:blip r:embed="rId4"/>
          <a:stretch>
            <a:fillRect/>
          </a:stretch>
        </p:blipFill>
        <p:spPr>
          <a:xfrm>
            <a:off x="6618514" y="3037043"/>
            <a:ext cx="2973927" cy="2989561"/>
          </a:xfrm>
          <a:prstGeom prst="rect">
            <a:avLst/>
          </a:prstGeom>
        </p:spPr>
      </p:pic>
    </p:spTree>
    <p:extLst>
      <p:ext uri="{BB962C8B-B14F-4D97-AF65-F5344CB8AC3E}">
        <p14:creationId xmlns:p14="http://schemas.microsoft.com/office/powerpoint/2010/main" val="874880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4631310"/>
          </a:xfrm>
        </p:spPr>
        <p:txBody>
          <a:bodyPr/>
          <a:lstStyle/>
          <a:p>
            <a:r>
              <a:rPr lang="en-US" b="1" dirty="0"/>
              <a:t>3. </a:t>
            </a:r>
            <a:r>
              <a:rPr lang="en-US" b="1" dirty="0" err="1"/>
              <a:t>Mindmapping</a:t>
            </a:r>
            <a:endParaRPr lang="en-US" dirty="0"/>
          </a:p>
          <a:p>
            <a:endParaRPr lang="en-US" dirty="0"/>
          </a:p>
        </p:txBody>
      </p:sp>
      <p:pic>
        <p:nvPicPr>
          <p:cNvPr id="4" name="图片 3"/>
          <p:cNvPicPr>
            <a:picLocks noChangeAspect="1"/>
          </p:cNvPicPr>
          <p:nvPr/>
        </p:nvPicPr>
        <p:blipFill>
          <a:blip r:embed="rId2"/>
          <a:stretch>
            <a:fillRect/>
          </a:stretch>
        </p:blipFill>
        <p:spPr>
          <a:xfrm>
            <a:off x="2503714" y="1937657"/>
            <a:ext cx="5602155" cy="3897086"/>
          </a:xfrm>
          <a:prstGeom prst="rect">
            <a:avLst/>
          </a:prstGeom>
        </p:spPr>
      </p:pic>
    </p:spTree>
    <p:extLst>
      <p:ext uri="{BB962C8B-B14F-4D97-AF65-F5344CB8AC3E}">
        <p14:creationId xmlns:p14="http://schemas.microsoft.com/office/powerpoint/2010/main" val="994548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err="1" smtClean="0"/>
              <a:t>Softwares</a:t>
            </a:r>
            <a:r>
              <a:rPr lang="en-US" dirty="0" smtClean="0"/>
              <a:t> for mind mapping</a:t>
            </a:r>
            <a:endParaRPr lang="en-US" dirty="0"/>
          </a:p>
        </p:txBody>
      </p:sp>
      <p:sp>
        <p:nvSpPr>
          <p:cNvPr id="3" name="文本占位符 2"/>
          <p:cNvSpPr>
            <a:spLocks noGrp="1"/>
          </p:cNvSpPr>
          <p:nvPr>
            <p:ph type="body" sz="quarter" idx="11"/>
          </p:nvPr>
        </p:nvSpPr>
        <p:spPr>
          <a:xfrm>
            <a:off x="689712" y="1203433"/>
            <a:ext cx="8656269" cy="4979653"/>
          </a:xfrm>
        </p:spPr>
        <p:txBody>
          <a:bodyPr/>
          <a:lstStyle/>
          <a:p>
            <a:r>
              <a:rPr lang="en-US" b="1" dirty="0" err="1" smtClean="0"/>
              <a:t>Thebrain</a:t>
            </a:r>
            <a:endParaRPr lang="en-US" dirty="0"/>
          </a:p>
          <a:p>
            <a:endParaRPr lang="en-US" dirty="0"/>
          </a:p>
        </p:txBody>
      </p:sp>
      <p:pic>
        <p:nvPicPr>
          <p:cNvPr id="4" name="图片 3"/>
          <p:cNvPicPr>
            <a:picLocks noChangeAspect="1"/>
          </p:cNvPicPr>
          <p:nvPr/>
        </p:nvPicPr>
        <p:blipFill>
          <a:blip r:embed="rId2"/>
          <a:stretch>
            <a:fillRect/>
          </a:stretch>
        </p:blipFill>
        <p:spPr>
          <a:xfrm>
            <a:off x="2329542" y="1828800"/>
            <a:ext cx="4925301" cy="4071257"/>
          </a:xfrm>
          <a:prstGeom prst="rect">
            <a:avLst/>
          </a:prstGeom>
        </p:spPr>
      </p:pic>
    </p:spTree>
    <p:extLst>
      <p:ext uri="{BB962C8B-B14F-4D97-AF65-F5344CB8AC3E}">
        <p14:creationId xmlns:p14="http://schemas.microsoft.com/office/powerpoint/2010/main" val="4053053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4108796"/>
          </a:xfrm>
        </p:spPr>
        <p:txBody>
          <a:bodyPr/>
          <a:lstStyle/>
          <a:p>
            <a:r>
              <a:rPr lang="en-US" b="1" dirty="0" err="1" smtClean="0"/>
              <a:t>NovaMind</a:t>
            </a:r>
            <a:endParaRPr lang="en-US" dirty="0"/>
          </a:p>
        </p:txBody>
      </p:sp>
      <p:pic>
        <p:nvPicPr>
          <p:cNvPr id="4" name="图片 3"/>
          <p:cNvPicPr>
            <a:picLocks noChangeAspect="1"/>
          </p:cNvPicPr>
          <p:nvPr/>
        </p:nvPicPr>
        <p:blipFill>
          <a:blip r:embed="rId2"/>
          <a:stretch>
            <a:fillRect/>
          </a:stretch>
        </p:blipFill>
        <p:spPr>
          <a:xfrm>
            <a:off x="2699657" y="2046514"/>
            <a:ext cx="3957658" cy="3370489"/>
          </a:xfrm>
          <a:prstGeom prst="rect">
            <a:avLst/>
          </a:prstGeom>
        </p:spPr>
      </p:pic>
    </p:spTree>
    <p:extLst>
      <p:ext uri="{BB962C8B-B14F-4D97-AF65-F5344CB8AC3E}">
        <p14:creationId xmlns:p14="http://schemas.microsoft.com/office/powerpoint/2010/main" val="366181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4065253"/>
          </a:xfrm>
        </p:spPr>
        <p:txBody>
          <a:bodyPr/>
          <a:lstStyle/>
          <a:p>
            <a:r>
              <a:rPr lang="en-US" b="1" dirty="0" err="1" smtClean="0"/>
              <a:t>Mindmanager</a:t>
            </a:r>
            <a:endParaRPr lang="en-US" dirty="0"/>
          </a:p>
        </p:txBody>
      </p:sp>
      <p:pic>
        <p:nvPicPr>
          <p:cNvPr id="4" name="图片 3"/>
          <p:cNvPicPr>
            <a:picLocks noChangeAspect="1"/>
          </p:cNvPicPr>
          <p:nvPr/>
        </p:nvPicPr>
        <p:blipFill>
          <a:blip r:embed="rId2"/>
          <a:stretch>
            <a:fillRect/>
          </a:stretch>
        </p:blipFill>
        <p:spPr>
          <a:xfrm>
            <a:off x="3832633" y="1165633"/>
            <a:ext cx="4526733" cy="4526733"/>
          </a:xfrm>
          <a:prstGeom prst="rect">
            <a:avLst/>
          </a:prstGeom>
        </p:spPr>
      </p:pic>
    </p:spTree>
    <p:extLst>
      <p:ext uri="{BB962C8B-B14F-4D97-AF65-F5344CB8AC3E}">
        <p14:creationId xmlns:p14="http://schemas.microsoft.com/office/powerpoint/2010/main" val="1206276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b="0" dirty="0" smtClean="0"/>
          </a:p>
          <a:p>
            <a:r>
              <a:rPr lang="en-US" dirty="0" err="1" smtClean="0"/>
              <a:t>Mindmapper</a:t>
            </a:r>
            <a:endParaRPr lang="en-US" dirty="0"/>
          </a:p>
        </p:txBody>
      </p:sp>
      <p:pic>
        <p:nvPicPr>
          <p:cNvPr id="4" name="图片 3"/>
          <p:cNvPicPr>
            <a:picLocks noChangeAspect="1"/>
          </p:cNvPicPr>
          <p:nvPr/>
        </p:nvPicPr>
        <p:blipFill>
          <a:blip r:embed="rId2"/>
          <a:stretch>
            <a:fillRect/>
          </a:stretch>
        </p:blipFill>
        <p:spPr>
          <a:xfrm>
            <a:off x="2547257" y="2024744"/>
            <a:ext cx="4498565" cy="2786742"/>
          </a:xfrm>
          <a:prstGeom prst="rect">
            <a:avLst/>
          </a:prstGeom>
        </p:spPr>
      </p:pic>
      <p:sp>
        <p:nvSpPr>
          <p:cNvPr id="3" name="文本占位符 2"/>
          <p:cNvSpPr>
            <a:spLocks noGrp="1"/>
          </p:cNvSpPr>
          <p:nvPr>
            <p:ph type="body" sz="quarter" idx="11"/>
          </p:nvPr>
        </p:nvSpPr>
        <p:spPr>
          <a:xfrm>
            <a:off x="689712" y="1203433"/>
            <a:ext cx="8656269" cy="3978167"/>
          </a:xfrm>
        </p:spPr>
        <p:txBody>
          <a:bodyPr/>
          <a:lstStyle/>
          <a:p>
            <a:endParaRPr lang="en-US" dirty="0"/>
          </a:p>
        </p:txBody>
      </p:sp>
    </p:spTree>
    <p:extLst>
      <p:ext uri="{BB962C8B-B14F-4D97-AF65-F5344CB8AC3E}">
        <p14:creationId xmlns:p14="http://schemas.microsoft.com/office/powerpoint/2010/main" val="343531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err="1" smtClean="0"/>
              <a:t>Xmind</a:t>
            </a:r>
            <a:endParaRPr lang="en-US" dirty="0"/>
          </a:p>
        </p:txBody>
      </p:sp>
      <p:pic>
        <p:nvPicPr>
          <p:cNvPr id="4" name="图片 3"/>
          <p:cNvPicPr>
            <a:picLocks noChangeAspect="1"/>
          </p:cNvPicPr>
          <p:nvPr/>
        </p:nvPicPr>
        <p:blipFill>
          <a:blip r:embed="rId2"/>
          <a:stretch>
            <a:fillRect/>
          </a:stretch>
        </p:blipFill>
        <p:spPr>
          <a:xfrm>
            <a:off x="2351314" y="1587172"/>
            <a:ext cx="4635374" cy="4635374"/>
          </a:xfrm>
          <a:prstGeom prst="rect">
            <a:avLst/>
          </a:prstGeom>
        </p:spPr>
      </p:pic>
      <p:sp>
        <p:nvSpPr>
          <p:cNvPr id="3" name="文本占位符 2"/>
          <p:cNvSpPr>
            <a:spLocks noGrp="1"/>
          </p:cNvSpPr>
          <p:nvPr>
            <p:ph type="body" sz="quarter" idx="11"/>
          </p:nvPr>
        </p:nvSpPr>
        <p:spPr>
          <a:xfrm>
            <a:off x="689712" y="1203433"/>
            <a:ext cx="8656269" cy="4914338"/>
          </a:xfrm>
        </p:spPr>
        <p:txBody>
          <a:bodyPr/>
          <a:lstStyle/>
          <a:p>
            <a:endParaRPr lang="en-US" dirty="0"/>
          </a:p>
        </p:txBody>
      </p:sp>
    </p:spTree>
    <p:extLst>
      <p:ext uri="{BB962C8B-B14F-4D97-AF65-F5344CB8AC3E}">
        <p14:creationId xmlns:p14="http://schemas.microsoft.com/office/powerpoint/2010/main" val="588139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a:xfrm>
            <a:off x="689712" y="1203433"/>
            <a:ext cx="8656269" cy="3412110"/>
          </a:xfrm>
        </p:spPr>
        <p:txBody>
          <a:bodyPr/>
          <a:lstStyle/>
          <a:p>
            <a:r>
              <a:rPr lang="en-US" b="1" dirty="0" err="1" smtClean="0"/>
              <a:t>Freemind</a:t>
            </a:r>
            <a:endParaRPr lang="en-US" dirty="0"/>
          </a:p>
        </p:txBody>
      </p:sp>
      <p:pic>
        <p:nvPicPr>
          <p:cNvPr id="4" name="图片 3"/>
          <p:cNvPicPr>
            <a:picLocks noChangeAspect="1"/>
          </p:cNvPicPr>
          <p:nvPr/>
        </p:nvPicPr>
        <p:blipFill>
          <a:blip r:embed="rId2"/>
          <a:stretch>
            <a:fillRect/>
          </a:stretch>
        </p:blipFill>
        <p:spPr>
          <a:xfrm>
            <a:off x="3289425" y="1921598"/>
            <a:ext cx="5613149" cy="3014804"/>
          </a:xfrm>
          <a:prstGeom prst="rect">
            <a:avLst/>
          </a:prstGeom>
        </p:spPr>
      </p:pic>
    </p:spTree>
    <p:extLst>
      <p:ext uri="{BB962C8B-B14F-4D97-AF65-F5344CB8AC3E}">
        <p14:creationId xmlns:p14="http://schemas.microsoft.com/office/powerpoint/2010/main" val="1447981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245" y="0"/>
            <a:ext cx="5145510" cy="6858000"/>
          </a:xfrm>
          <a:prstGeom prst="rect">
            <a:avLst/>
          </a:prstGeom>
        </p:spPr>
      </p:pic>
    </p:spTree>
    <p:extLst>
      <p:ext uri="{BB962C8B-B14F-4D97-AF65-F5344CB8AC3E}">
        <p14:creationId xmlns:p14="http://schemas.microsoft.com/office/powerpoint/2010/main" val="2375052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245" y="0"/>
            <a:ext cx="5145510" cy="6858000"/>
          </a:xfrm>
          <a:prstGeom prst="rect">
            <a:avLst/>
          </a:prstGeom>
        </p:spPr>
      </p:pic>
    </p:spTree>
    <p:extLst>
      <p:ext uri="{BB962C8B-B14F-4D97-AF65-F5344CB8AC3E}">
        <p14:creationId xmlns:p14="http://schemas.microsoft.com/office/powerpoint/2010/main" val="47970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9712" y="657333"/>
            <a:ext cx="9606432" cy="441325"/>
          </a:xfrm>
        </p:spPr>
        <p:txBody>
          <a:bodyPr/>
          <a:lstStyle/>
          <a:p>
            <a:pPr>
              <a:lnSpc>
                <a:spcPct val="100000"/>
              </a:lnSpc>
            </a:pPr>
            <a:r>
              <a:rPr lang="en-US" altLang="zh-CN" dirty="0">
                <a:solidFill>
                  <a:schemeClr val="accent1"/>
                </a:solidFill>
              </a:rPr>
              <a:t>Part one Getting Familiar with Scientific Literature</a:t>
            </a:r>
          </a:p>
        </p:txBody>
      </p:sp>
      <p:sp>
        <p:nvSpPr>
          <p:cNvPr id="4" name="文本占位符 3"/>
          <p:cNvSpPr>
            <a:spLocks noGrp="1"/>
          </p:cNvSpPr>
          <p:nvPr>
            <p:ph type="body" sz="quarter" idx="11"/>
          </p:nvPr>
        </p:nvSpPr>
        <p:spPr>
          <a:xfrm>
            <a:off x="689712" y="1307527"/>
            <a:ext cx="10365384" cy="749873"/>
          </a:xfrm>
        </p:spPr>
        <p:txBody>
          <a:bodyPr/>
          <a:lstStyle/>
          <a:p>
            <a:pPr algn="just">
              <a:lnSpc>
                <a:spcPct val="150000"/>
              </a:lnSpc>
            </a:pPr>
            <a:r>
              <a:rPr lang="en-US" altLang="zh-CN" sz="2800" b="1" dirty="0">
                <a:solidFill>
                  <a:srgbClr val="F29000"/>
                </a:solidFill>
              </a:rPr>
              <a:t>3. The cycle of scientific literature</a:t>
            </a:r>
            <a:endParaRPr lang="zh-CN" altLang="en-US" sz="2800" b="1" dirty="0">
              <a:solidFill>
                <a:srgbClr val="F29000"/>
              </a:solidFill>
            </a:endParaRPr>
          </a:p>
        </p:txBody>
      </p:sp>
      <p:sp>
        <p:nvSpPr>
          <p:cNvPr id="5" name="矩形 4"/>
          <p:cNvSpPr/>
          <p:nvPr/>
        </p:nvSpPr>
        <p:spPr>
          <a:xfrm>
            <a:off x="847156" y="2338771"/>
            <a:ext cx="2946640" cy="523220"/>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original research </a:t>
            </a:r>
            <a:endParaRPr lang="zh-CN" altLang="en-US" dirty="0">
              <a:latin typeface="Arial" panose="020B0604020202020204" pitchFamily="34" charset="0"/>
              <a:cs typeface="Arial" panose="020B0604020202020204" pitchFamily="34" charset="0"/>
            </a:endParaRPr>
          </a:p>
        </p:txBody>
      </p:sp>
      <p:sp>
        <p:nvSpPr>
          <p:cNvPr id="6" name="矩形 5"/>
          <p:cNvSpPr/>
          <p:nvPr/>
        </p:nvSpPr>
        <p:spPr>
          <a:xfrm>
            <a:off x="7828084" y="2246538"/>
            <a:ext cx="2885726" cy="523220"/>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primary </a:t>
            </a:r>
            <a:r>
              <a:rPr lang="en-US" altLang="zh-CN" sz="2800" dirty="0" smtClean="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literature</a:t>
            </a:r>
            <a:endParaRPr lang="zh-CN" altLang="en-US" dirty="0">
              <a:latin typeface="Arial" panose="020B0604020202020204" pitchFamily="34" charset="0"/>
              <a:cs typeface="Arial" panose="020B0604020202020204" pitchFamily="34" charset="0"/>
            </a:endParaRPr>
          </a:p>
        </p:txBody>
      </p:sp>
      <p:sp>
        <p:nvSpPr>
          <p:cNvPr id="7" name="矩形 6"/>
          <p:cNvSpPr/>
          <p:nvPr/>
        </p:nvSpPr>
        <p:spPr>
          <a:xfrm>
            <a:off x="7617289" y="5017768"/>
            <a:ext cx="3345788" cy="523220"/>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secondary literature</a:t>
            </a:r>
          </a:p>
        </p:txBody>
      </p:sp>
      <p:sp>
        <p:nvSpPr>
          <p:cNvPr id="8" name="矩形 7"/>
          <p:cNvSpPr/>
          <p:nvPr/>
        </p:nvSpPr>
        <p:spPr>
          <a:xfrm>
            <a:off x="929010" y="5019616"/>
            <a:ext cx="3065263" cy="523220"/>
          </a:xfrm>
          <a:prstGeom prst="rect">
            <a:avLst/>
          </a:prstGeom>
        </p:spPr>
        <p:txBody>
          <a:bodyPr wrap="none">
            <a:spAutoFit/>
          </a:bodyPr>
          <a:lstStyle/>
          <a:p>
            <a:r>
              <a:rPr lang="en-US" altLang="zh-CN" sz="2800" dirty="0">
                <a:solidFill>
                  <a:srgbClr val="3B3B3B">
                    <a:lumMod val="75000"/>
                  </a:srgbClr>
                </a:solidFill>
                <a:latin typeface="Arial" panose="020B0604020202020204" pitchFamily="34" charset="0"/>
                <a:ea typeface="微软雅黑" panose="020B0503020204020204" pitchFamily="34" charset="-122"/>
                <a:cs typeface="Arial" panose="020B0604020202020204" pitchFamily="34" charset="0"/>
              </a:rPr>
              <a:t>reference sources</a:t>
            </a:r>
            <a:endParaRPr lang="zh-CN" altLang="en-US" dirty="0">
              <a:latin typeface="Arial" panose="020B0604020202020204" pitchFamily="34" charset="0"/>
              <a:cs typeface="Arial" panose="020B0604020202020204" pitchFamily="34" charset="0"/>
            </a:endParaRPr>
          </a:p>
        </p:txBody>
      </p:sp>
      <p:cxnSp>
        <p:nvCxnSpPr>
          <p:cNvPr id="9" name="直接箭头连接符 8"/>
          <p:cNvCxnSpPr/>
          <p:nvPr/>
        </p:nvCxnSpPr>
        <p:spPr>
          <a:xfrm>
            <a:off x="4016172" y="2682677"/>
            <a:ext cx="349300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9053020" y="2824623"/>
            <a:ext cx="1" cy="21508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3966387" y="2712750"/>
            <a:ext cx="3833812" cy="2496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487424" y="2949478"/>
            <a:ext cx="0" cy="19826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7" idx="1"/>
            <a:endCxn id="8" idx="3"/>
          </p:cNvCxnSpPr>
          <p:nvPr/>
        </p:nvCxnSpPr>
        <p:spPr>
          <a:xfrm flipH="1">
            <a:off x="3994273" y="5279378"/>
            <a:ext cx="3623016" cy="18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4050587" y="2190234"/>
            <a:ext cx="3848043" cy="461665"/>
          </a:xfrm>
          <a:prstGeom prst="rect">
            <a:avLst/>
          </a:prstGeom>
        </p:spPr>
        <p:txBody>
          <a:bodyPr wrap="square">
            <a:spAutoFit/>
          </a:bodyPr>
          <a:lstStyle/>
          <a:p>
            <a:pPr>
              <a:spcBef>
                <a:spcPts val="600"/>
              </a:spcBef>
            </a:pP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recording the first results</a:t>
            </a:r>
          </a:p>
        </p:txBody>
      </p:sp>
      <p:sp>
        <p:nvSpPr>
          <p:cNvPr id="56" name="矩形 55"/>
          <p:cNvSpPr/>
          <p:nvPr/>
        </p:nvSpPr>
        <p:spPr>
          <a:xfrm>
            <a:off x="9198420" y="3500225"/>
            <a:ext cx="2161481" cy="1154162"/>
          </a:xfrm>
          <a:prstGeom prst="rect">
            <a:avLst/>
          </a:prstGeom>
        </p:spPr>
        <p:txBody>
          <a:bodyPr wrap="square">
            <a:spAutoFit/>
          </a:bodyPr>
          <a:lstStyle/>
          <a:p>
            <a:pPr>
              <a:spcBef>
                <a:spcPts val="600"/>
              </a:spcBef>
            </a:pPr>
            <a:r>
              <a:rPr lang="en-US" altLang="zh-CN" sz="2300" dirty="0">
                <a:solidFill>
                  <a:srgbClr val="0070C0"/>
                </a:solidFill>
                <a:latin typeface="Arial" panose="020B0604020202020204" pitchFamily="34" charset="0"/>
                <a:ea typeface="微软雅黑" panose="020B0503020204020204" pitchFamily="34" charset="-122"/>
                <a:cs typeface="Arial" panose="020B0604020202020204" pitchFamily="34" charset="0"/>
              </a:rPr>
              <a:t>summarized and synthesized</a:t>
            </a:r>
          </a:p>
        </p:txBody>
      </p:sp>
      <p:sp>
        <p:nvSpPr>
          <p:cNvPr id="57" name="矩形 56"/>
          <p:cNvSpPr/>
          <p:nvPr/>
        </p:nvSpPr>
        <p:spPr>
          <a:xfrm>
            <a:off x="4489462" y="4767813"/>
            <a:ext cx="3848043" cy="461665"/>
          </a:xfrm>
          <a:prstGeom prst="rect">
            <a:avLst/>
          </a:prstGeom>
        </p:spPr>
        <p:txBody>
          <a:bodyPr wrap="square">
            <a:spAutoFit/>
          </a:bodyPr>
          <a:lstStyle/>
          <a:p>
            <a:pPr>
              <a:spcBef>
                <a:spcPts val="600"/>
              </a:spcBef>
            </a:pP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compiled</a:t>
            </a:r>
          </a:p>
        </p:txBody>
      </p:sp>
      <p:sp>
        <p:nvSpPr>
          <p:cNvPr id="58" name="矩形 57"/>
          <p:cNvSpPr/>
          <p:nvPr/>
        </p:nvSpPr>
        <p:spPr>
          <a:xfrm>
            <a:off x="546917" y="5473185"/>
            <a:ext cx="4206509" cy="830997"/>
          </a:xfrm>
          <a:prstGeom prst="rect">
            <a:avLst/>
          </a:prstGeom>
        </p:spPr>
        <p:txBody>
          <a:bodyPr wrap="square">
            <a:spAutoFit/>
          </a:bodyPr>
          <a:lstStyle/>
          <a:p>
            <a:pPr>
              <a:spcBef>
                <a:spcPts val="600"/>
              </a:spcBef>
            </a:pPr>
            <a:r>
              <a:rPr lang="en-US" altLang="zh-CN" sz="2400" dirty="0">
                <a:solidFill>
                  <a:schemeClr val="accent1"/>
                </a:solidFill>
                <a:latin typeface="Arial" panose="020B0604020202020204" pitchFamily="34" charset="0"/>
                <a:ea typeface="微软雅黑" panose="020B0503020204020204" pitchFamily="34" charset="-122"/>
                <a:cs typeface="Arial" panose="020B0604020202020204" pitchFamily="34" charset="0"/>
              </a:rPr>
              <a:t>(overviews of scientific topics, data, facts, definitions)</a:t>
            </a:r>
          </a:p>
        </p:txBody>
      </p:sp>
      <p:sp>
        <p:nvSpPr>
          <p:cNvPr id="59" name="矩形 58"/>
          <p:cNvSpPr/>
          <p:nvPr/>
        </p:nvSpPr>
        <p:spPr>
          <a:xfrm>
            <a:off x="1544038" y="3084727"/>
            <a:ext cx="2126594" cy="1569660"/>
          </a:xfrm>
          <a:prstGeom prst="rect">
            <a:avLst/>
          </a:prstGeom>
        </p:spPr>
        <p:txBody>
          <a:bodyPr wrap="square">
            <a:spAutoFit/>
          </a:bodyPr>
          <a:lstStyle/>
          <a:p>
            <a:pPr>
              <a:spcBef>
                <a:spcPts val="600"/>
              </a:spcBef>
            </a:pP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preparing for a new topic, a new research project</a:t>
            </a:r>
          </a:p>
        </p:txBody>
      </p:sp>
    </p:spTree>
    <p:extLst>
      <p:ext uri="{BB962C8B-B14F-4D97-AF65-F5344CB8AC3E}">
        <p14:creationId xmlns:p14="http://schemas.microsoft.com/office/powerpoint/2010/main" val="2993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22" presetClass="entr" presetSubtype="2"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right)">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down)">
                                      <p:cBhvr>
                                        <p:cTn id="57" dur="500"/>
                                        <p:tgtEl>
                                          <p:spTgt spid="59"/>
                                        </p:tgtEl>
                                      </p:cBhvr>
                                    </p:animEffect>
                                  </p:childTnLst>
                                </p:cTn>
                              </p:par>
                              <p:par>
                                <p:cTn id="58" presetID="22" presetClass="entr" presetSubtype="4"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51" grpId="0"/>
      <p:bldP spid="56" grpId="0"/>
      <p:bldP spid="57" grpId="0"/>
      <p:bldP spid="58" grpId="0"/>
      <p:bldP spid="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245" y="0"/>
            <a:ext cx="5145510" cy="6858000"/>
          </a:xfrm>
          <a:prstGeom prst="rect">
            <a:avLst/>
          </a:prstGeom>
        </p:spPr>
      </p:pic>
    </p:spTree>
    <p:extLst>
      <p:ext uri="{BB962C8B-B14F-4D97-AF65-F5344CB8AC3E}">
        <p14:creationId xmlns:p14="http://schemas.microsoft.com/office/powerpoint/2010/main" val="2277735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245" y="0"/>
            <a:ext cx="5145510" cy="6858000"/>
          </a:xfrm>
          <a:prstGeom prst="rect">
            <a:avLst/>
          </a:prstGeom>
        </p:spPr>
      </p:pic>
    </p:spTree>
    <p:extLst>
      <p:ext uri="{BB962C8B-B14F-4D97-AF65-F5344CB8AC3E}">
        <p14:creationId xmlns:p14="http://schemas.microsoft.com/office/powerpoint/2010/main" val="2166823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245" y="0"/>
            <a:ext cx="5145510" cy="6858000"/>
          </a:xfrm>
          <a:prstGeom prst="rect">
            <a:avLst/>
          </a:prstGeom>
        </p:spPr>
      </p:pic>
    </p:spTree>
    <p:extLst>
      <p:ext uri="{BB962C8B-B14F-4D97-AF65-F5344CB8AC3E}">
        <p14:creationId xmlns:p14="http://schemas.microsoft.com/office/powerpoint/2010/main" val="1926409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ianfeiwendang.com/pic/25b61e39692a222ac71c26e2/1-810-jpg_6-1080-0-0-10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0422" y="346491"/>
            <a:ext cx="8307977" cy="623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38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9712" y="657333"/>
            <a:ext cx="9451815" cy="441325"/>
          </a:xfrm>
        </p:spPr>
        <p:txBody>
          <a:bodyPr/>
          <a:lstStyle/>
          <a:p>
            <a:r>
              <a:rPr lang="en-US" altLang="zh-CN" dirty="0">
                <a:solidFill>
                  <a:schemeClr val="accent1"/>
                </a:solidFill>
              </a:rPr>
              <a:t>Part two </a:t>
            </a:r>
            <a:r>
              <a:rPr lang="en-US" altLang="zh-CN" dirty="0" smtClean="0">
                <a:solidFill>
                  <a:schemeClr val="accent1"/>
                </a:solidFill>
              </a:rPr>
              <a:t> Reading SL</a:t>
            </a:r>
            <a:endParaRPr lang="en-US" altLang="zh-CN" dirty="0">
              <a:solidFill>
                <a:schemeClr val="accent1"/>
              </a:solidFill>
            </a:endParaRPr>
          </a:p>
          <a:p>
            <a:endParaRPr lang="zh-CN" altLang="en-US" dirty="0"/>
          </a:p>
        </p:txBody>
      </p:sp>
      <p:sp>
        <p:nvSpPr>
          <p:cNvPr id="3" name="文本占位符 2"/>
          <p:cNvSpPr>
            <a:spLocks noGrp="1"/>
          </p:cNvSpPr>
          <p:nvPr>
            <p:ph type="body" sz="quarter" idx="11"/>
          </p:nvPr>
        </p:nvSpPr>
        <p:spPr>
          <a:xfrm>
            <a:off x="689712" y="1203433"/>
            <a:ext cx="10349995" cy="4818226"/>
          </a:xfrm>
        </p:spPr>
        <p:txBody>
          <a:bodyPr/>
          <a:lstStyle/>
          <a:p>
            <a:r>
              <a:rPr lang="en-US" altLang="zh-CN" sz="3200" dirty="0">
                <a:latin typeface="Times New Roman" pitchFamily="18" charset="0"/>
                <a:cs typeface="Times New Roman" pitchFamily="18" charset="0"/>
              </a:rPr>
              <a:t>Unlike reading an article about science in a blog or newspaper, reading a scientific paper is a completely different process. Not only do you need the sections in </a:t>
            </a:r>
            <a:r>
              <a:rPr lang="en-US" altLang="zh-CN" sz="3200" dirty="0">
                <a:solidFill>
                  <a:srgbClr val="FF0000"/>
                </a:solidFill>
                <a:latin typeface="Times New Roman" pitchFamily="18" charset="0"/>
                <a:cs typeface="Times New Roman" pitchFamily="18" charset="0"/>
              </a:rPr>
              <a:t>a different order </a:t>
            </a:r>
            <a:r>
              <a:rPr lang="en-US" altLang="zh-CN" sz="3200" dirty="0">
                <a:latin typeface="Times New Roman" pitchFamily="18" charset="0"/>
                <a:cs typeface="Times New Roman" pitchFamily="18" charset="0"/>
              </a:rPr>
              <a:t>than they are presented, but you also have to </a:t>
            </a:r>
            <a:r>
              <a:rPr lang="en-US" altLang="zh-CN" sz="3200" dirty="0">
                <a:solidFill>
                  <a:srgbClr val="FF0000"/>
                </a:solidFill>
                <a:latin typeface="Times New Roman" pitchFamily="18" charset="0"/>
                <a:cs typeface="Times New Roman" pitchFamily="18" charset="0"/>
              </a:rPr>
              <a:t>take notes</a:t>
            </a:r>
            <a:r>
              <a:rPr lang="en-US" altLang="zh-CN" sz="3200" dirty="0">
                <a:latin typeface="Times New Roman" pitchFamily="18" charset="0"/>
                <a:cs typeface="Times New Roman" pitchFamily="18" charset="0"/>
              </a:rPr>
              <a:t>, </a:t>
            </a:r>
            <a:r>
              <a:rPr lang="en-US" altLang="zh-CN" sz="3200" dirty="0">
                <a:solidFill>
                  <a:srgbClr val="FF0000"/>
                </a:solidFill>
                <a:latin typeface="Times New Roman" pitchFamily="18" charset="0"/>
                <a:cs typeface="Times New Roman" pitchFamily="18" charset="0"/>
              </a:rPr>
              <a:t>read it multiple times</a:t>
            </a:r>
            <a:r>
              <a:rPr lang="en-US" altLang="zh-CN" sz="3200" dirty="0">
                <a:latin typeface="Times New Roman" pitchFamily="18" charset="0"/>
                <a:cs typeface="Times New Roman" pitchFamily="18" charset="0"/>
              </a:rPr>
              <a:t>, and probably </a:t>
            </a:r>
            <a:r>
              <a:rPr lang="en-US" altLang="zh-CN" sz="3200" dirty="0">
                <a:solidFill>
                  <a:srgbClr val="FF0000"/>
                </a:solidFill>
                <a:latin typeface="Times New Roman" pitchFamily="18" charset="0"/>
                <a:cs typeface="Times New Roman" pitchFamily="18" charset="0"/>
              </a:rPr>
              <a:t>go look up other papers </a:t>
            </a:r>
            <a:r>
              <a:rPr lang="en-US" altLang="zh-CN" sz="3200" dirty="0">
                <a:latin typeface="Times New Roman" pitchFamily="18" charset="0"/>
                <a:cs typeface="Times New Roman" pitchFamily="18" charset="0"/>
              </a:rPr>
              <a:t>for some of the details. Reading a single paper may take you a very long time, at first. Be patient with yourself. The process will go much faster as you gain experience. </a:t>
            </a:r>
          </a:p>
          <a:p>
            <a:endParaRPr lang="zh-CN" altLang="en-US" dirty="0"/>
          </a:p>
        </p:txBody>
      </p:sp>
    </p:spTree>
    <p:extLst>
      <p:ext uri="{BB962C8B-B14F-4D97-AF65-F5344CB8AC3E}">
        <p14:creationId xmlns:p14="http://schemas.microsoft.com/office/powerpoint/2010/main" val="1632971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a:p>
        </p:txBody>
      </p:sp>
      <p:sp>
        <p:nvSpPr>
          <p:cNvPr id="3" name="文本占位符 2"/>
          <p:cNvSpPr>
            <a:spLocks noGrp="1"/>
          </p:cNvSpPr>
          <p:nvPr>
            <p:ph type="body" sz="quarter" idx="11"/>
          </p:nvPr>
        </p:nvSpPr>
        <p:spPr/>
        <p:txBody>
          <a:bodyPr/>
          <a:lstStyle/>
          <a:p>
            <a:endParaRPr lang="en-US"/>
          </a:p>
        </p:txBody>
      </p:sp>
      <p:sp>
        <p:nvSpPr>
          <p:cNvPr id="4" name="内容占位符 5"/>
          <p:cNvSpPr txBox="1">
            <a:spLocks/>
          </p:cNvSpPr>
          <p:nvPr/>
        </p:nvSpPr>
        <p:spPr>
          <a:xfrm>
            <a:off x="457200" y="655320"/>
            <a:ext cx="10668000" cy="1295400"/>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smtClean="0">
                <a:ln>
                  <a:noFill/>
                </a:ln>
                <a:solidFill>
                  <a:schemeClr val="tx1"/>
                </a:solidFill>
                <a:effectLst/>
                <a:uLnTx/>
                <a:uFillTx/>
                <a:latin typeface="+mn-lt"/>
                <a:ea typeface="+mn-ea"/>
                <a:cs typeface="+mn-cs"/>
              </a:rPr>
              <a:t>  How do expert readers approach a scientific paper?</a:t>
            </a:r>
            <a:endParaRPr kumimoji="0" lang="en-US" sz="4400" b="1" i="0" u="none" strike="noStrike" kern="1200" cap="none" spc="0" normalizeH="0" baseline="0" noProof="0" dirty="0">
              <a:ln>
                <a:noFill/>
              </a:ln>
              <a:solidFill>
                <a:schemeClr val="tx1"/>
              </a:solidFill>
              <a:effectLst/>
              <a:uLnTx/>
              <a:uFillTx/>
              <a:latin typeface="+mn-lt"/>
              <a:ea typeface="+mn-ea"/>
              <a:cs typeface="+mn-cs"/>
            </a:endParaRPr>
          </a:p>
        </p:txBody>
      </p:sp>
      <p:pic>
        <p:nvPicPr>
          <p:cNvPr id="5" name="图片 4" descr="780 (4).jpg"/>
          <p:cNvPicPr>
            <a:picLocks noChangeAspect="1"/>
          </p:cNvPicPr>
          <p:nvPr/>
        </p:nvPicPr>
        <p:blipFill>
          <a:blip r:embed="rId2"/>
          <a:stretch>
            <a:fillRect/>
          </a:stretch>
        </p:blipFill>
        <p:spPr>
          <a:xfrm>
            <a:off x="624840" y="1945210"/>
            <a:ext cx="10469880" cy="4912790"/>
          </a:xfrm>
          <a:prstGeom prst="rect">
            <a:avLst/>
          </a:prstGeom>
        </p:spPr>
      </p:pic>
    </p:spTree>
    <p:extLst>
      <p:ext uri="{BB962C8B-B14F-4D97-AF65-F5344CB8AC3E}">
        <p14:creationId xmlns:p14="http://schemas.microsoft.com/office/powerpoint/2010/main" val="2840078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en-US" dirty="0"/>
          </a:p>
        </p:txBody>
      </p:sp>
      <p:sp>
        <p:nvSpPr>
          <p:cNvPr id="3" name="文本占位符 2"/>
          <p:cNvSpPr>
            <a:spLocks noGrp="1"/>
          </p:cNvSpPr>
          <p:nvPr>
            <p:ph type="body" sz="quarter" idx="11"/>
          </p:nvPr>
        </p:nvSpPr>
        <p:spPr>
          <a:xfrm>
            <a:off x="512956" y="1645920"/>
            <a:ext cx="11435204" cy="4531856"/>
          </a:xfrm>
        </p:spPr>
        <p:txBody>
          <a:bodyPr/>
          <a:lstStyle/>
          <a:p>
            <a:r>
              <a:rPr lang="en-US" sz="3600" dirty="0" smtClean="0">
                <a:latin typeface="Times New Roman" pitchFamily="18" charset="0"/>
                <a:cs typeface="Times New Roman" pitchFamily="18" charset="0"/>
              </a:rPr>
              <a:t>1. </a:t>
            </a:r>
            <a:r>
              <a:rPr lang="en-US" altLang="zh-CN" sz="3600" dirty="0" smtClean="0">
                <a:latin typeface="Times New Roman" pitchFamily="18" charset="0"/>
                <a:cs typeface="Times New Roman" pitchFamily="18" charset="0"/>
              </a:rPr>
              <a:t>Expert </a:t>
            </a:r>
            <a:r>
              <a:rPr lang="en-US" sz="3600" dirty="0" smtClean="0">
                <a:latin typeface="Times New Roman" pitchFamily="18" charset="0"/>
                <a:cs typeface="Times New Roman" pitchFamily="18" charset="0"/>
              </a:rPr>
              <a:t>readers of scientific literature often read with a very specific </a:t>
            </a:r>
            <a:r>
              <a:rPr lang="en-US" sz="3600" dirty="0" smtClean="0">
                <a:solidFill>
                  <a:srgbClr val="FF0000"/>
                </a:solidFill>
                <a:latin typeface="Times New Roman" pitchFamily="18" charset="0"/>
                <a:cs typeface="Times New Roman" pitchFamily="18" charset="0"/>
              </a:rPr>
              <a:t>purpose</a:t>
            </a:r>
            <a:r>
              <a:rPr lang="en-US" sz="3600" dirty="0" smtClean="0">
                <a:latin typeface="Times New Roman" pitchFamily="18" charset="0"/>
                <a:cs typeface="Times New Roman" pitchFamily="18" charset="0"/>
              </a:rPr>
              <a:t>. They may not read the entire paper. Instead, they focus on sections of the paper that will answer their exact questions. When initially analyzing a paper, you may not have a specific question in mind, but you should try to develop questions as you continue to read.</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11004444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eb59bc3-1e86-4c1b-b484-d30c8ee31805}"/>
</p:tagLst>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6308</TotalTime>
  <Words>3664</Words>
  <Application>Microsoft Office PowerPoint</Application>
  <PresentationFormat>宽屏</PresentationFormat>
  <Paragraphs>267</Paragraphs>
  <Slides>63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63</vt:i4>
      </vt:variant>
    </vt:vector>
  </HeadingPairs>
  <TitlesOfParts>
    <vt:vector size="71" baseType="lpstr">
      <vt:lpstr>等线</vt:lpstr>
      <vt:lpstr>等线 Light</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sdu</cp:lastModifiedBy>
  <cp:revision>249</cp:revision>
  <dcterms:created xsi:type="dcterms:W3CDTF">2018-04-09T07:37:29Z</dcterms:created>
  <dcterms:modified xsi:type="dcterms:W3CDTF">2023-03-28T13:35:05Z</dcterms:modified>
</cp:coreProperties>
</file>